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2" r:id="rId1"/>
  </p:sldMasterIdLst>
  <p:notesMasterIdLst>
    <p:notesMasterId r:id="rId88"/>
  </p:notesMasterIdLst>
  <p:handoutMasterIdLst>
    <p:handoutMasterId r:id="rId89"/>
  </p:handoutMasterIdLst>
  <p:sldIdLst>
    <p:sldId id="256" r:id="rId2"/>
    <p:sldId id="288" r:id="rId3"/>
    <p:sldId id="298" r:id="rId4"/>
    <p:sldId id="300" r:id="rId5"/>
    <p:sldId id="299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7" r:id="rId17"/>
    <p:sldId id="318" r:id="rId18"/>
    <p:sldId id="323" r:id="rId19"/>
    <p:sldId id="324" r:id="rId20"/>
    <p:sldId id="325" r:id="rId21"/>
    <p:sldId id="326" r:id="rId22"/>
    <p:sldId id="327" r:id="rId23"/>
    <p:sldId id="328" r:id="rId24"/>
    <p:sldId id="329" r:id="rId25"/>
    <p:sldId id="330" r:id="rId26"/>
    <p:sldId id="331" r:id="rId27"/>
    <p:sldId id="333" r:id="rId28"/>
    <p:sldId id="334" r:id="rId29"/>
    <p:sldId id="335" r:id="rId30"/>
    <p:sldId id="336" r:id="rId31"/>
    <p:sldId id="338" r:id="rId32"/>
    <p:sldId id="339" r:id="rId33"/>
    <p:sldId id="340" r:id="rId34"/>
    <p:sldId id="341" r:id="rId35"/>
    <p:sldId id="343" r:id="rId36"/>
    <p:sldId id="344" r:id="rId37"/>
    <p:sldId id="345" r:id="rId38"/>
    <p:sldId id="346" r:id="rId39"/>
    <p:sldId id="347" r:id="rId40"/>
    <p:sldId id="348" r:id="rId41"/>
    <p:sldId id="349" r:id="rId42"/>
    <p:sldId id="350" r:id="rId43"/>
    <p:sldId id="352" r:id="rId44"/>
    <p:sldId id="353" r:id="rId45"/>
    <p:sldId id="354" r:id="rId46"/>
    <p:sldId id="355" r:id="rId47"/>
    <p:sldId id="356" r:id="rId48"/>
    <p:sldId id="357" r:id="rId49"/>
    <p:sldId id="358" r:id="rId50"/>
    <p:sldId id="359" r:id="rId51"/>
    <p:sldId id="360" r:id="rId52"/>
    <p:sldId id="361" r:id="rId53"/>
    <p:sldId id="362" r:id="rId54"/>
    <p:sldId id="363" r:id="rId55"/>
    <p:sldId id="364" r:id="rId56"/>
    <p:sldId id="365" r:id="rId57"/>
    <p:sldId id="366" r:id="rId58"/>
    <p:sldId id="367" r:id="rId59"/>
    <p:sldId id="368" r:id="rId60"/>
    <p:sldId id="369" r:id="rId61"/>
    <p:sldId id="370" r:id="rId62"/>
    <p:sldId id="371" r:id="rId63"/>
    <p:sldId id="372" r:id="rId64"/>
    <p:sldId id="373" r:id="rId65"/>
    <p:sldId id="374" r:id="rId66"/>
    <p:sldId id="375" r:id="rId67"/>
    <p:sldId id="376" r:id="rId68"/>
    <p:sldId id="377" r:id="rId69"/>
    <p:sldId id="378" r:id="rId70"/>
    <p:sldId id="379" r:id="rId71"/>
    <p:sldId id="381" r:id="rId72"/>
    <p:sldId id="382" r:id="rId73"/>
    <p:sldId id="383" r:id="rId74"/>
    <p:sldId id="384" r:id="rId75"/>
    <p:sldId id="385" r:id="rId76"/>
    <p:sldId id="386" r:id="rId77"/>
    <p:sldId id="387" r:id="rId78"/>
    <p:sldId id="388" r:id="rId79"/>
    <p:sldId id="389" r:id="rId80"/>
    <p:sldId id="390" r:id="rId81"/>
    <p:sldId id="391" r:id="rId82"/>
    <p:sldId id="392" r:id="rId83"/>
    <p:sldId id="394" r:id="rId84"/>
    <p:sldId id="395" r:id="rId85"/>
    <p:sldId id="396" r:id="rId86"/>
    <p:sldId id="397" r:id="rId87"/>
  </p:sldIdLst>
  <p:sldSz cx="9144000" cy="5715000" type="screen16x1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0204" autoAdjust="0"/>
    <p:restoredTop sz="94644" autoAdjust="0"/>
  </p:normalViewPr>
  <p:slideViewPr>
    <p:cSldViewPr>
      <p:cViewPr varScale="1">
        <p:scale>
          <a:sx n="98" d="100"/>
          <a:sy n="98" d="100"/>
        </p:scale>
        <p:origin x="96" y="2430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-16776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41" d="100"/>
          <a:sy n="141" d="100"/>
        </p:scale>
        <p:origin x="-133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&#53685;&#54633;%20&#47928;&#49436;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Sheet1!$B$3</c:f>
              <c:strCache>
                <c:ptCount val="1"/>
              </c:strCache>
            </c:strRef>
          </c:tx>
          <c:marker>
            <c:symbol val="none"/>
          </c:marker>
          <c:cat>
            <c:numRef>
              <c:f>Sheet1!$A$4:$A$54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cat>
          <c:val>
            <c:numRef>
              <c:f>Sheet1!$B$4:$B$54</c:f>
              <c:numCache>
                <c:formatCode>General</c:formatCode>
                <c:ptCount val="51"/>
                <c:pt idx="0">
                  <c:v>200</c:v>
                </c:pt>
                <c:pt idx="1">
                  <c:v>201</c:v>
                </c:pt>
                <c:pt idx="2">
                  <c:v>202</c:v>
                </c:pt>
                <c:pt idx="3">
                  <c:v>202</c:v>
                </c:pt>
                <c:pt idx="4">
                  <c:v>202</c:v>
                </c:pt>
                <c:pt idx="5">
                  <c:v>202</c:v>
                </c:pt>
                <c:pt idx="6">
                  <c:v>201</c:v>
                </c:pt>
                <c:pt idx="7">
                  <c:v>200</c:v>
                </c:pt>
                <c:pt idx="8">
                  <c:v>201</c:v>
                </c:pt>
                <c:pt idx="9">
                  <c:v>200</c:v>
                </c:pt>
                <c:pt idx="10">
                  <c:v>200</c:v>
                </c:pt>
                <c:pt idx="11">
                  <c:v>200</c:v>
                </c:pt>
                <c:pt idx="12">
                  <c:v>200</c:v>
                </c:pt>
                <c:pt idx="13">
                  <c:v>199</c:v>
                </c:pt>
                <c:pt idx="14">
                  <c:v>199</c:v>
                </c:pt>
                <c:pt idx="15">
                  <c:v>199</c:v>
                </c:pt>
                <c:pt idx="16">
                  <c:v>199</c:v>
                </c:pt>
                <c:pt idx="17">
                  <c:v>199</c:v>
                </c:pt>
                <c:pt idx="18">
                  <c:v>199</c:v>
                </c:pt>
                <c:pt idx="19">
                  <c:v>199</c:v>
                </c:pt>
                <c:pt idx="20">
                  <c:v>198</c:v>
                </c:pt>
                <c:pt idx="21">
                  <c:v>198</c:v>
                </c:pt>
                <c:pt idx="22">
                  <c:v>198</c:v>
                </c:pt>
                <c:pt idx="23">
                  <c:v>198</c:v>
                </c:pt>
                <c:pt idx="24">
                  <c:v>199</c:v>
                </c:pt>
                <c:pt idx="25">
                  <c:v>195</c:v>
                </c:pt>
                <c:pt idx="26">
                  <c:v>196</c:v>
                </c:pt>
                <c:pt idx="27">
                  <c:v>196</c:v>
                </c:pt>
                <c:pt idx="28">
                  <c:v>204</c:v>
                </c:pt>
                <c:pt idx="29">
                  <c:v>189</c:v>
                </c:pt>
                <c:pt idx="30">
                  <c:v>108</c:v>
                </c:pt>
                <c:pt idx="31">
                  <c:v>78</c:v>
                </c:pt>
                <c:pt idx="32">
                  <c:v>84</c:v>
                </c:pt>
                <c:pt idx="33">
                  <c:v>94</c:v>
                </c:pt>
                <c:pt idx="34">
                  <c:v>101</c:v>
                </c:pt>
                <c:pt idx="35">
                  <c:v>110</c:v>
                </c:pt>
                <c:pt idx="36">
                  <c:v>119</c:v>
                </c:pt>
                <c:pt idx="37">
                  <c:v>130</c:v>
                </c:pt>
                <c:pt idx="38">
                  <c:v>182</c:v>
                </c:pt>
                <c:pt idx="39">
                  <c:v>198</c:v>
                </c:pt>
                <c:pt idx="40">
                  <c:v>192</c:v>
                </c:pt>
                <c:pt idx="41">
                  <c:v>192</c:v>
                </c:pt>
                <c:pt idx="42">
                  <c:v>192</c:v>
                </c:pt>
                <c:pt idx="43">
                  <c:v>191</c:v>
                </c:pt>
                <c:pt idx="44">
                  <c:v>191</c:v>
                </c:pt>
                <c:pt idx="45">
                  <c:v>190</c:v>
                </c:pt>
                <c:pt idx="46">
                  <c:v>190</c:v>
                </c:pt>
                <c:pt idx="47">
                  <c:v>190</c:v>
                </c:pt>
                <c:pt idx="48">
                  <c:v>190</c:v>
                </c:pt>
                <c:pt idx="49">
                  <c:v>188</c:v>
                </c:pt>
                <c:pt idx="50">
                  <c:v>185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C73-40E1-86AD-22D009F993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7477504"/>
        <c:axId val="197479424"/>
      </c:lineChart>
      <c:catAx>
        <c:axId val="19747750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ko-KR" altLang="en-US" dirty="0" err="1" smtClean="0"/>
                  <a:t>화소</a:t>
                </a:r>
                <a:r>
                  <a:rPr lang="ko-KR" altLang="en-US" dirty="0" smtClean="0"/>
                  <a:t> 가로 좌표</a:t>
                </a:r>
                <a:endParaRPr lang="ko-KR" alt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97479424"/>
        <c:crosses val="autoZero"/>
        <c:auto val="1"/>
        <c:lblAlgn val="ctr"/>
        <c:lblOffset val="100"/>
        <c:tickLblSkip val="5"/>
        <c:tickMarkSkip val="5"/>
        <c:noMultiLvlLbl val="0"/>
      </c:catAx>
      <c:valAx>
        <c:axId val="197479424"/>
        <c:scaling>
          <c:orientation val="minMax"/>
          <c:max val="230"/>
          <c:min val="0"/>
        </c:scaling>
        <c:delete val="0"/>
        <c:axPos val="l"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ko-KR"/>
                  <a:t>화소값</a:t>
                </a:r>
                <a:endParaRPr lang="en-US"/>
              </a:p>
            </c:rich>
          </c:tx>
          <c:layout>
            <c:manualLayout>
              <c:xMode val="edge"/>
              <c:yMode val="edge"/>
              <c:x val="8.7154327623728087E-2"/>
              <c:y val="2.3924219282953619E-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97477504"/>
        <c:crosses val="autoZero"/>
        <c:crossBetween val="between"/>
      </c:valAx>
    </c:plotArea>
    <c:legend>
      <c:legendPos val="r"/>
      <c:legendEntry>
        <c:idx val="0"/>
        <c:delete val="1"/>
      </c:legendEntry>
      <c:overlay val="0"/>
    </c:legend>
    <c:plotVisOnly val="1"/>
    <c:dispBlanksAs val="gap"/>
    <c:showDLblsOverMax val="0"/>
  </c:chart>
  <c:txPr>
    <a:bodyPr/>
    <a:lstStyle/>
    <a:p>
      <a:pPr>
        <a:defRPr sz="1100"/>
      </a:pPr>
      <a:endParaRPr lang="ko-KR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C269C3-C25E-41E8-815A-55A10694EC72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70691-BFF7-46A3-A51C-EDFA8C5FB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11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E0290A-1521-4E2C-B981-7952210E2E19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EE1D8-CF94-4B34-B47A-3155D616A2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628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528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379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908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388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741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820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1083989"/>
            <a:ext cx="6517482" cy="2091011"/>
          </a:xfrm>
        </p:spPr>
        <p:txBody>
          <a:bodyPr anchor="ctr">
            <a:normAutofit/>
          </a:bodyPr>
          <a:lstStyle>
            <a:lvl1pPr algn="ctr">
              <a:defRPr sz="4000" cap="none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238501"/>
            <a:ext cx="6517482" cy="1142999"/>
          </a:xfrm>
        </p:spPr>
        <p:txBody>
          <a:bodyPr>
            <a:normAutofit/>
          </a:bodyPr>
          <a:lstStyle>
            <a:lvl1pPr marL="0" indent="0" algn="ctr">
              <a:buNone/>
              <a:defRPr sz="1833">
                <a:solidFill>
                  <a:schemeClr val="bg1">
                    <a:lumMod val="50000"/>
                  </a:schemeClr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11/20/2020</a:t>
            </a:fld>
            <a:endParaRPr lang="en-US" sz="1667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071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3574478"/>
            <a:ext cx="7773324" cy="676342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9" y="581884"/>
            <a:ext cx="7366899" cy="2678447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2" y="4257273"/>
            <a:ext cx="7773339" cy="568727"/>
          </a:xfrm>
        </p:spPr>
        <p:txBody>
          <a:bodyPr/>
          <a:lstStyle>
            <a:lvl1pPr marL="0" indent="0" algn="ctr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276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508000"/>
            <a:ext cx="7773339" cy="2856038"/>
          </a:xfrm>
        </p:spPr>
        <p:txBody>
          <a:bodyPr anchor="ctr"/>
          <a:lstStyle>
            <a:lvl1pPr algn="ctr"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2" y="3504018"/>
            <a:ext cx="7773339" cy="1321983"/>
          </a:xfrm>
        </p:spPr>
        <p:txBody>
          <a:bodyPr anchor="ctr"/>
          <a:lstStyle>
            <a:lvl1pPr marL="0" indent="0" algn="ctr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496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727157"/>
            <a:ext cx="6977064" cy="2274929"/>
          </a:xfrm>
        </p:spPr>
        <p:txBody>
          <a:bodyPr anchor="ctr"/>
          <a:lstStyle>
            <a:lvl1pPr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008360"/>
            <a:ext cx="6564224" cy="495657"/>
          </a:xfrm>
        </p:spPr>
        <p:txBody>
          <a:bodyPr anchor="t">
            <a:normAutofit/>
          </a:bodyPr>
          <a:lstStyle>
            <a:lvl1pPr marL="0" indent="0">
              <a:buNone/>
              <a:defRPr sz="1167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2" y="3643998"/>
            <a:ext cx="7773339" cy="118421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7626" y="739883"/>
            <a:ext cx="546888" cy="487313"/>
          </a:xfrm>
          <a:prstGeom prst="rect">
            <a:avLst/>
          </a:prstGeom>
        </p:spPr>
        <p:txBody>
          <a:bodyPr vert="horz" lIns="76200" tIns="38100" rIns="76200" bIns="3810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666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1" y="2600013"/>
            <a:ext cx="553641" cy="487313"/>
          </a:xfrm>
          <a:prstGeom prst="rect">
            <a:avLst/>
          </a:prstGeom>
        </p:spPr>
        <p:txBody>
          <a:bodyPr vert="horz" lIns="76200" tIns="38100" rIns="76200" bIns="3810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666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17334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1782269"/>
            <a:ext cx="7773339" cy="2093196"/>
          </a:xfrm>
        </p:spPr>
        <p:txBody>
          <a:bodyPr anchor="b"/>
          <a:lstStyle>
            <a:lvl1pPr algn="ctr"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2" y="3885279"/>
            <a:ext cx="7773339" cy="950537"/>
          </a:xfrm>
        </p:spPr>
        <p:txBody>
          <a:bodyPr anchor="t"/>
          <a:lstStyle>
            <a:lvl1pPr marL="0" indent="0" algn="ctr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183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2" y="508000"/>
            <a:ext cx="7773339" cy="133757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1972578"/>
            <a:ext cx="2474232" cy="480218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452797"/>
            <a:ext cx="2474232" cy="2373204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3" y="1972578"/>
            <a:ext cx="2468641" cy="480218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3" y="2452797"/>
            <a:ext cx="2477513" cy="2373204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1972578"/>
            <a:ext cx="2478696" cy="480218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452797"/>
            <a:ext cx="2478696" cy="2373204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9567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2" y="508977"/>
            <a:ext cx="7773339" cy="133660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2" y="3504017"/>
            <a:ext cx="2472307" cy="480218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1833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2" y="1972578"/>
            <a:ext cx="2472307" cy="1270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333"/>
            </a:lvl1pPr>
            <a:lvl2pPr marL="380985" indent="0">
              <a:buNone/>
              <a:defRPr sz="1333"/>
            </a:lvl2pPr>
            <a:lvl3pPr marL="761970" indent="0">
              <a:buNone/>
              <a:defRPr sz="1333"/>
            </a:lvl3pPr>
            <a:lvl4pPr marL="1142954" indent="0">
              <a:buNone/>
              <a:defRPr sz="1333"/>
            </a:lvl4pPr>
            <a:lvl5pPr marL="1523939" indent="0">
              <a:buNone/>
              <a:defRPr sz="1333"/>
            </a:lvl5pPr>
            <a:lvl6pPr marL="1904924" indent="0">
              <a:buNone/>
              <a:defRPr sz="1333"/>
            </a:lvl6pPr>
            <a:lvl7pPr marL="2285909" indent="0">
              <a:buNone/>
              <a:defRPr sz="1333"/>
            </a:lvl7pPr>
            <a:lvl8pPr marL="2666893" indent="0">
              <a:buNone/>
              <a:defRPr sz="1333"/>
            </a:lvl8pPr>
            <a:lvl9pPr marL="3047878" indent="0">
              <a:buNone/>
              <a:defRPr sz="1333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2" y="3984235"/>
            <a:ext cx="2472307" cy="841765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70" y="3504017"/>
            <a:ext cx="2476371" cy="480218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1833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1972578"/>
            <a:ext cx="2477514" cy="1270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333"/>
            </a:lvl1pPr>
            <a:lvl2pPr marL="380985" indent="0">
              <a:buNone/>
              <a:defRPr sz="1333"/>
            </a:lvl2pPr>
            <a:lvl3pPr marL="761970" indent="0">
              <a:buNone/>
              <a:defRPr sz="1333"/>
            </a:lvl3pPr>
            <a:lvl4pPr marL="1142954" indent="0">
              <a:buNone/>
              <a:defRPr sz="1333"/>
            </a:lvl4pPr>
            <a:lvl5pPr marL="1523939" indent="0">
              <a:buNone/>
              <a:defRPr sz="1333"/>
            </a:lvl5pPr>
            <a:lvl6pPr marL="1904924" indent="0">
              <a:buNone/>
              <a:defRPr sz="1333"/>
            </a:lvl6pPr>
            <a:lvl7pPr marL="2285909" indent="0">
              <a:buNone/>
              <a:defRPr sz="1333"/>
            </a:lvl7pPr>
            <a:lvl8pPr marL="2666893" indent="0">
              <a:buNone/>
              <a:defRPr sz="1333"/>
            </a:lvl8pPr>
            <a:lvl9pPr marL="3047878" indent="0">
              <a:buNone/>
              <a:defRPr sz="1333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3984235"/>
            <a:ext cx="2477514" cy="841766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5" y="3504017"/>
            <a:ext cx="2475511" cy="480218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1833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1972578"/>
            <a:ext cx="2478696" cy="1270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333"/>
            </a:lvl1pPr>
            <a:lvl2pPr marL="380985" indent="0">
              <a:buNone/>
              <a:defRPr sz="1333"/>
            </a:lvl2pPr>
            <a:lvl3pPr marL="761970" indent="0">
              <a:buNone/>
              <a:defRPr sz="1333"/>
            </a:lvl3pPr>
            <a:lvl4pPr marL="1142954" indent="0">
              <a:buNone/>
              <a:defRPr sz="1333"/>
            </a:lvl4pPr>
            <a:lvl5pPr marL="1523939" indent="0">
              <a:buNone/>
              <a:defRPr sz="1333"/>
            </a:lvl5pPr>
            <a:lvl6pPr marL="1904924" indent="0">
              <a:buNone/>
              <a:defRPr sz="1333"/>
            </a:lvl6pPr>
            <a:lvl7pPr marL="2285909" indent="0">
              <a:buNone/>
              <a:defRPr sz="1333"/>
            </a:lvl7pPr>
            <a:lvl8pPr marL="2666893" indent="0">
              <a:buNone/>
              <a:defRPr sz="1333"/>
            </a:lvl8pPr>
            <a:lvl9pPr marL="3047878" indent="0">
              <a:buNone/>
              <a:defRPr sz="1333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3984233"/>
            <a:ext cx="2478790" cy="841768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236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2" y="1972579"/>
            <a:ext cx="7773339" cy="285342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539584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508002"/>
            <a:ext cx="1914995" cy="4317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2" y="508002"/>
            <a:ext cx="5744043" cy="4317999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787921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11/20/2020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sz="quarter" idx="17"/>
          </p:nvPr>
        </p:nvSpPr>
        <p:spPr>
          <a:xfrm>
            <a:off x="395289" y="877094"/>
            <a:ext cx="8569325" cy="4441031"/>
          </a:xfrm>
        </p:spPr>
        <p:txBody>
          <a:bodyPr/>
          <a:lstStyle>
            <a:lvl1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6241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11/20/2020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0757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1972578"/>
            <a:ext cx="7772870" cy="285342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1744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21"/>
          <p:cNvSpPr>
            <a:spLocks noGrp="1"/>
          </p:cNvSpPr>
          <p:nvPr>
            <p:ph type="title"/>
          </p:nvPr>
        </p:nvSpPr>
        <p:spPr>
          <a:xfrm>
            <a:off x="208312" y="31676"/>
            <a:ext cx="8654999" cy="493792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 cap="none" baseline="0">
                <a:solidFill>
                  <a:schemeClr val="accent4">
                    <a:lumMod val="7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6" name="텍스트 개체 틀 12"/>
          <p:cNvSpPr>
            <a:spLocks noGrp="1"/>
          </p:cNvSpPr>
          <p:nvPr>
            <p:ph idx="1"/>
          </p:nvPr>
        </p:nvSpPr>
        <p:spPr>
          <a:xfrm>
            <a:off x="208312" y="560318"/>
            <a:ext cx="8654999" cy="5118549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cap="none" baseline="0"/>
            </a:lvl1pPr>
            <a:lvl2pPr>
              <a:defRPr cap="none" baseline="0"/>
            </a:lvl2pPr>
            <a:lvl3pPr>
              <a:defRPr cap="none" baseline="0"/>
            </a:lvl3pPr>
            <a:lvl4pPr>
              <a:defRPr cap="none" baseline="0"/>
            </a:lvl4pPr>
            <a:lvl5pPr>
              <a:defRPr cap="none" baseline="0"/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598263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21"/>
          <p:cNvSpPr>
            <a:spLocks noGrp="1"/>
          </p:cNvSpPr>
          <p:nvPr>
            <p:ph type="title"/>
          </p:nvPr>
        </p:nvSpPr>
        <p:spPr>
          <a:xfrm>
            <a:off x="323174" y="21882"/>
            <a:ext cx="8569306" cy="51898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2400" cap="none" baseline="0">
                <a:solidFill>
                  <a:schemeClr val="accent6">
                    <a:lumMod val="7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6" name="텍스트 개체 틀 12"/>
          <p:cNvSpPr>
            <a:spLocks noGrp="1"/>
          </p:cNvSpPr>
          <p:nvPr>
            <p:ph idx="1"/>
          </p:nvPr>
        </p:nvSpPr>
        <p:spPr>
          <a:xfrm>
            <a:off x="323174" y="576111"/>
            <a:ext cx="8569306" cy="5017693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40454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개체 틀 21"/>
          <p:cNvSpPr>
            <a:spLocks noGrp="1"/>
          </p:cNvSpPr>
          <p:nvPr>
            <p:ph type="title"/>
          </p:nvPr>
        </p:nvSpPr>
        <p:spPr>
          <a:xfrm>
            <a:off x="323174" y="21882"/>
            <a:ext cx="8569306" cy="51898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2400" cap="none" baseline="0">
                <a:solidFill>
                  <a:schemeClr val="accent6">
                    <a:lumMod val="7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4310240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11/20/2020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877280"/>
            <a:ext cx="395536" cy="203730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395536" y="37187"/>
            <a:ext cx="8569306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107504" y="853467"/>
            <a:ext cx="4608512" cy="43804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3772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11/20/2020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877280"/>
            <a:ext cx="395536" cy="203730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395536" y="37187"/>
            <a:ext cx="8569306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107504" y="853467"/>
            <a:ext cx="4608512" cy="43804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87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395536" y="1717373"/>
            <a:ext cx="4248472" cy="360040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728592" y="1733207"/>
            <a:ext cx="4248000" cy="3584567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11/20/2020</a:t>
            </a:fld>
            <a:endParaRPr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>
          <a:xfrm>
            <a:off x="0" y="877280"/>
            <a:ext cx="395536" cy="203730"/>
          </a:xfrm>
          <a:prstGeom prst="rect">
            <a:avLst/>
          </a:prstGeom>
        </p:spPr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 rtlCol="0"/>
          <a:lstStyle/>
          <a:p>
            <a:endParaRPr kumimoji="0"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395536" y="1117307"/>
            <a:ext cx="4248472" cy="533400"/>
          </a:xfrm>
          <a:prstGeom prst="rect">
            <a:avLst/>
          </a:prstGeo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1667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716016" y="1123967"/>
            <a:ext cx="4248000" cy="533400"/>
          </a:xfrm>
          <a:prstGeom prst="rect">
            <a:avLst/>
          </a:prstGeo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1667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7" name="제목 개체 틀 21"/>
          <p:cNvSpPr>
            <a:spLocks noGrp="1"/>
          </p:cNvSpPr>
          <p:nvPr>
            <p:ph type="title"/>
          </p:nvPr>
        </p:nvSpPr>
        <p:spPr>
          <a:xfrm>
            <a:off x="395536" y="37187"/>
            <a:ext cx="8569306" cy="8255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012768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11/20/2020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0" y="877280"/>
            <a:ext cx="395536" cy="20373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1979713" y="1117307"/>
            <a:ext cx="6984776" cy="4200467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제목 개체 틀 21"/>
          <p:cNvSpPr>
            <a:spLocks noGrp="1"/>
          </p:cNvSpPr>
          <p:nvPr>
            <p:ph type="title"/>
          </p:nvPr>
        </p:nvSpPr>
        <p:spPr>
          <a:xfrm>
            <a:off x="395536" y="37187"/>
            <a:ext cx="8569306" cy="8255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2" name="모서리가 둥근 직사각형 1"/>
          <p:cNvSpPr/>
          <p:nvPr userDrawn="1"/>
        </p:nvSpPr>
        <p:spPr>
          <a:xfrm>
            <a:off x="611560" y="1081010"/>
            <a:ext cx="1224136" cy="4292371"/>
          </a:xfrm>
          <a:prstGeom prst="roundRect">
            <a:avLst>
              <a:gd name="adj" fmla="val 9162"/>
            </a:avLst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6271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11/20/2020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637253"/>
            <a:ext cx="395536" cy="203730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6" name="제목 개체 틀 21"/>
          <p:cNvSpPr>
            <a:spLocks noGrp="1"/>
          </p:cNvSpPr>
          <p:nvPr>
            <p:ph type="title"/>
          </p:nvPr>
        </p:nvSpPr>
        <p:spPr>
          <a:xfrm>
            <a:off x="395536" y="37187"/>
            <a:ext cx="8569306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58451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11/20/2020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637253"/>
            <a:ext cx="395536" cy="203730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37187"/>
            <a:ext cx="8569306" cy="600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407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90470"/>
            <a:ext cx="7763814" cy="2280683"/>
          </a:xfrm>
        </p:spPr>
        <p:txBody>
          <a:bodyPr anchor="b">
            <a:normAutofit/>
          </a:bodyPr>
          <a:lstStyle>
            <a:lvl1pPr>
              <a:defRPr sz="3333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047882"/>
            <a:ext cx="7763814" cy="1140153"/>
          </a:xfrm>
        </p:spPr>
        <p:txBody>
          <a:bodyPr>
            <a:normAutofit/>
          </a:bodyPr>
          <a:lstStyle>
            <a:lvl1pPr marL="0" indent="0" algn="ctr">
              <a:buNone/>
              <a:defRPr sz="1667">
                <a:solidFill>
                  <a:schemeClr val="bg1">
                    <a:lumMod val="50000"/>
                  </a:schemeClr>
                </a:solidFill>
              </a:defRPr>
            </a:lvl1pPr>
            <a:lvl2pPr marL="380985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171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515432"/>
            <a:ext cx="7773338" cy="133014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1972578"/>
            <a:ext cx="3829520" cy="285342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1972578"/>
            <a:ext cx="3829050" cy="285342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352343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515432"/>
            <a:ext cx="7773338" cy="133014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1975848"/>
            <a:ext cx="3655106" cy="566662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167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2542511"/>
            <a:ext cx="3829520" cy="228348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8" y="1975848"/>
            <a:ext cx="3661353" cy="566662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167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1" y="2542511"/>
            <a:ext cx="3829051" cy="228348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449312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74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691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508000"/>
            <a:ext cx="2951766" cy="1686043"/>
          </a:xfrm>
        </p:spPr>
        <p:txBody>
          <a:bodyPr anchor="b"/>
          <a:lstStyle>
            <a:lvl1pPr algn="ctr"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508001"/>
            <a:ext cx="4650122" cy="431799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2" y="2194043"/>
            <a:ext cx="2951767" cy="2631957"/>
          </a:xfrm>
        </p:spPr>
        <p:txBody>
          <a:bodyPr/>
          <a:lstStyle>
            <a:lvl1pPr marL="0" indent="0" algn="ctr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436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508000"/>
            <a:ext cx="4129618" cy="1138502"/>
          </a:xfrm>
        </p:spPr>
        <p:txBody>
          <a:bodyPr anchor="b"/>
          <a:lstStyle>
            <a:lvl1pPr algn="ctr">
              <a:defRPr sz="2667" cap="none" baseline="0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1717374"/>
            <a:ext cx="4129604" cy="3108627"/>
          </a:xfrm>
        </p:spPr>
        <p:txBody>
          <a:bodyPr>
            <a:normAutofit/>
          </a:bodyPr>
          <a:lstStyle>
            <a:lvl1pPr marL="0" indent="0" algn="l">
              <a:buNone/>
              <a:defRPr sz="1500" cap="none" baseline="0">
                <a:latin typeface="HY중고딕" panose="02030600000101010101" pitchFamily="18" charset="-127"/>
                <a:ea typeface="HY중고딕" panose="02030600000101010101" pitchFamily="18" charset="-127"/>
              </a:defRPr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333" dirty="0"/>
          </a:p>
        </p:txBody>
      </p:sp>
    </p:spTree>
    <p:extLst>
      <p:ext uri="{BB962C8B-B14F-4D97-AF65-F5344CB8AC3E}">
        <p14:creationId xmlns:p14="http://schemas.microsoft.com/office/powerpoint/2010/main" val="1691576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3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71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057" y="37187"/>
            <a:ext cx="8417413" cy="750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293" y="837462"/>
            <a:ext cx="8417414" cy="4504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20855" y="5373543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33">
                <a:solidFill>
                  <a:schemeClr val="tx1"/>
                </a:solidFill>
              </a:defRPr>
            </a:lvl1pPr>
          </a:lstStyle>
          <a:p>
            <a:fld id="{23A271A1-F6D6-438B-A432-4747EE7ECD40}" type="datetimeFigureOut">
              <a:rPr lang="en-US" smtClean="0"/>
              <a:pPr/>
              <a:t>11/20/2020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5537" y="5373543"/>
            <a:ext cx="5004665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33">
                <a:solidFill>
                  <a:schemeClr val="tx1"/>
                </a:solidFill>
              </a:defRPr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7312" y="5373543"/>
            <a:ext cx="573161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33">
                <a:solidFill>
                  <a:schemeClr val="tx1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792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  <p:sldLayoutId id="2147483954" r:id="rId12"/>
    <p:sldLayoutId id="2147483955" r:id="rId13"/>
    <p:sldLayoutId id="2147483956" r:id="rId14"/>
    <p:sldLayoutId id="2147483957" r:id="rId15"/>
    <p:sldLayoutId id="2147483958" r:id="rId16"/>
    <p:sldLayoutId id="2147483959" r:id="rId17"/>
    <p:sldLayoutId id="2147483961" r:id="rId18"/>
    <p:sldLayoutId id="2147483962" r:id="rId19"/>
    <p:sldLayoutId id="2147483963" r:id="rId20"/>
    <p:sldLayoutId id="2147483969" r:id="rId21"/>
    <p:sldLayoutId id="2147483964" r:id="rId22"/>
    <p:sldLayoutId id="2147483965" r:id="rId23"/>
    <p:sldLayoutId id="2147483966" r:id="rId24"/>
    <p:sldLayoutId id="2147483967" r:id="rId25"/>
    <p:sldLayoutId id="2147483968" r:id="rId26"/>
    <p:sldLayoutId id="2147483970" r:id="rId27"/>
    <p:sldLayoutId id="2147483971" r:id="rId28"/>
  </p:sldLayoutIdLst>
  <p:timing>
    <p:tnLst>
      <p:par>
        <p:cTn id="1" dur="indefinite" restart="never" nodeType="tmRoot"/>
      </p:par>
    </p:tnLst>
  </p:timing>
  <p:txStyles>
    <p:titleStyle>
      <a:lvl1pPr algn="ctr" defTabSz="761970" rtl="0" eaLnBrk="1" latinLnBrk="1" hangingPunct="1">
        <a:lnSpc>
          <a:spcPct val="90000"/>
        </a:lnSpc>
        <a:spcBef>
          <a:spcPct val="0"/>
        </a:spcBef>
        <a:buNone/>
        <a:defRPr sz="30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1" hangingPunct="1">
        <a:lnSpc>
          <a:spcPct val="120000"/>
        </a:lnSpc>
        <a:spcBef>
          <a:spcPts val="833"/>
        </a:spcBef>
        <a:buClr>
          <a:schemeClr val="tx1"/>
        </a:buClr>
        <a:buFont typeface="Wingdings" panose="05000000000000000000" pitchFamily="2" charset="2"/>
        <a:buChar char="u"/>
        <a:defRPr sz="16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47128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SzPct val="90000"/>
        <a:buFont typeface="Wingdings" panose="05000000000000000000" pitchFamily="2" charset="2"/>
        <a:buChar char="v"/>
        <a:defRPr sz="15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597934" indent="-115090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SzPct val="80000"/>
        <a:buFont typeface="Wingdings" panose="05000000000000000000" pitchFamily="2" charset="2"/>
        <a:buChar char="l"/>
        <a:defRPr sz="1333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898225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Wingdings" panose="05000000000000000000" pitchFamily="2" charset="2"/>
        <a:buChar char="ü"/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045062" indent="-115090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Arial" panose="020B0604020202020204" pitchFamily="34" charset="0"/>
        <a:buChar char="•"/>
        <a:tabLst>
          <a:tab pos="1045062" algn="l"/>
        </a:tabLst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095416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Arial" panose="020B0604020202020204" pitchFamily="34" charset="0"/>
        <a:buChar char="•"/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476401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Arial" panose="020B0604020202020204" pitchFamily="34" charset="0"/>
        <a:buChar char="•"/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857386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Arial" panose="020B0604020202020204" pitchFamily="34" charset="0"/>
        <a:buChar char="•"/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238370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Arial" panose="020B0604020202020204" pitchFamily="34" charset="0"/>
        <a:buChar char="•"/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9.png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9.png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1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81.emf"/><Relationship Id="rId4" Type="http://schemas.openxmlformats.org/officeDocument/2006/relationships/image" Target="../media/image8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30.emf"/><Relationship Id="rId4" Type="http://schemas.openxmlformats.org/officeDocument/2006/relationships/image" Target="../media/image12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fontAlgn="base" latinLnBrk="0"/>
            <a:r>
              <a:rPr lang="en-US" altLang="ko-KR" b="1" dirty="0"/>
              <a:t>CHAPTER </a:t>
            </a:r>
            <a:r>
              <a:rPr lang="en-US" altLang="ko-KR" b="1" dirty="0" smtClean="0"/>
              <a:t>07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ko-KR" altLang="en-US" b="1" dirty="0" smtClean="0"/>
              <a:t>회선</a:t>
            </a:r>
            <a:r>
              <a:rPr lang="en-US" altLang="ko-KR" b="1" dirty="0" smtClean="0"/>
              <a:t>(Convolution)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779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154420" y="553244"/>
            <a:ext cx="6217780" cy="3785194"/>
            <a:chOff x="107504" y="392533"/>
            <a:chExt cx="6839558" cy="4163713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687" y="3194171"/>
              <a:ext cx="6810375" cy="13620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3"/>
            <a:srcRect t="70787"/>
            <a:stretch/>
          </p:blipFill>
          <p:spPr>
            <a:xfrm>
              <a:off x="107504" y="392533"/>
              <a:ext cx="6819900" cy="2846428"/>
            </a:xfrm>
            <a:prstGeom prst="rect">
              <a:avLst/>
            </a:prstGeom>
          </p:spPr>
        </p:pic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7.1.2 </a:t>
            </a:r>
            <a:r>
              <a:rPr lang="ko-KR" altLang="en-US" dirty="0" err="1"/>
              <a:t>블러링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091" y="1097096"/>
            <a:ext cx="2120405" cy="211647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5851" y="3427395"/>
            <a:ext cx="2120405" cy="211647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8099" y="3427395"/>
            <a:ext cx="2120405" cy="211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32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7.1.3 </a:t>
            </a:r>
            <a:r>
              <a:rPr lang="ko-KR" altLang="en-US" dirty="0" err="1"/>
              <a:t>샤프닝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샤프닝</a:t>
            </a:r>
            <a:r>
              <a:rPr lang="en-US" altLang="ko-KR" dirty="0"/>
              <a:t>(sharpening)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출력화소에서</a:t>
            </a:r>
            <a:r>
              <a:rPr lang="ko-KR" altLang="en-US" dirty="0" smtClean="0"/>
              <a:t> </a:t>
            </a:r>
            <a:r>
              <a:rPr lang="ko-KR" altLang="en-US" dirty="0"/>
              <a:t>이웃 </a:t>
            </a:r>
            <a:r>
              <a:rPr lang="ko-KR" altLang="en-US" dirty="0" err="1"/>
              <a:t>화소끼리</a:t>
            </a:r>
            <a:r>
              <a:rPr lang="ko-KR" altLang="en-US" dirty="0"/>
              <a:t> 차이를 크게 해서 </a:t>
            </a:r>
            <a:r>
              <a:rPr lang="ko-KR" altLang="en-US" dirty="0" smtClean="0"/>
              <a:t>날카로운 </a:t>
            </a:r>
            <a:r>
              <a:rPr lang="ko-KR" altLang="en-US" dirty="0"/>
              <a:t>느낌이 나게 만드는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1"/>
            <a:r>
              <a:rPr lang="ko-KR" altLang="en-US" dirty="0"/>
              <a:t>영상의 세세한 부분을 강조할 수 </a:t>
            </a:r>
            <a:r>
              <a:rPr lang="ko-KR" altLang="en-US" dirty="0" smtClean="0"/>
              <a:t>있으며</a:t>
            </a:r>
            <a:r>
              <a:rPr lang="en-US" altLang="ko-KR" dirty="0"/>
              <a:t>, </a:t>
            </a:r>
            <a:r>
              <a:rPr lang="ko-KR" altLang="en-US" dirty="0"/>
              <a:t>경계 부분에서 명암대비가 증가되는 </a:t>
            </a:r>
            <a:r>
              <a:rPr lang="ko-KR" altLang="en-US" dirty="0" smtClean="0"/>
              <a:t>효과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err="1" smtClean="0"/>
              <a:t>사프닝</a:t>
            </a:r>
            <a:r>
              <a:rPr lang="ko-KR" altLang="en-US" dirty="0" smtClean="0"/>
              <a:t> 마스크</a:t>
            </a:r>
            <a:endParaRPr lang="en-US" altLang="ko-KR" dirty="0" smtClean="0"/>
          </a:p>
          <a:p>
            <a:pPr lvl="1"/>
            <a:r>
              <a:rPr lang="ko-KR" altLang="en-US" dirty="0"/>
              <a:t>마스크 원소들의 값 차이가 커지도록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1"/>
            <a:r>
              <a:rPr lang="ko-KR" altLang="en-US" dirty="0"/>
              <a:t>마스크 </a:t>
            </a:r>
            <a:r>
              <a:rPr lang="ko-KR" altLang="en-US" dirty="0" smtClean="0"/>
              <a:t>원소 </a:t>
            </a:r>
            <a:r>
              <a:rPr lang="ko-KR" altLang="en-US" dirty="0" err="1" smtClean="0"/>
              <a:t>전체합이</a:t>
            </a:r>
            <a:r>
              <a:rPr lang="ko-KR" altLang="en-US" dirty="0" smtClean="0"/>
              <a:t> </a:t>
            </a:r>
            <a:r>
              <a:rPr lang="en-US" altLang="ko-KR" dirty="0"/>
              <a:t>1</a:t>
            </a:r>
            <a:r>
              <a:rPr lang="ko-KR" altLang="en-US" dirty="0"/>
              <a:t>이 되어야 </a:t>
            </a:r>
            <a:r>
              <a:rPr lang="ko-KR" altLang="en-US" dirty="0" smtClean="0"/>
              <a:t>입력영상 </a:t>
            </a:r>
            <a:r>
              <a:rPr lang="ko-KR" altLang="en-US" dirty="0"/>
              <a:t>밝기가 손실 없이 </a:t>
            </a:r>
            <a:r>
              <a:rPr lang="ko-KR" altLang="en-US" dirty="0" smtClean="0"/>
              <a:t>출력영상 밝기로 </a:t>
            </a:r>
            <a:r>
              <a:rPr lang="ko-KR" altLang="en-US" dirty="0"/>
              <a:t>유지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361556"/>
            <a:ext cx="4056063" cy="1484313"/>
          </a:xfrm>
          <a:prstGeom prst="roundRect">
            <a:avLst>
              <a:gd name="adj" fmla="val 9458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5940152" y="3328460"/>
            <a:ext cx="1244786" cy="337245"/>
          </a:xfrm>
          <a:prstGeom prst="wedgeRoundRectCallout">
            <a:avLst>
              <a:gd name="adj1" fmla="val -111114"/>
              <a:gd name="adj2" fmla="val 12651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 fontAlgn="base"/>
            <a:r>
              <a:rPr lang="ko-KR" altLang="en-US" sz="125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마스크 중심계수</a:t>
            </a:r>
            <a:endParaRPr lang="en-US" altLang="ko-KR" sz="125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07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79512" y="469699"/>
            <a:ext cx="6228063" cy="5283534"/>
            <a:chOff x="416396" y="409228"/>
            <a:chExt cx="6850869" cy="682556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840" y="409228"/>
              <a:ext cx="6829425" cy="555307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6396" y="5901292"/>
              <a:ext cx="6819900" cy="1333500"/>
            </a:xfrm>
            <a:prstGeom prst="rect">
              <a:avLst/>
            </a:prstGeom>
          </p:spPr>
        </p:pic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08312" y="31676"/>
            <a:ext cx="8654999" cy="493792"/>
          </a:xfrm>
        </p:spPr>
        <p:txBody>
          <a:bodyPr>
            <a:normAutofit/>
          </a:bodyPr>
          <a:lstStyle/>
          <a:p>
            <a:r>
              <a:rPr lang="en-US" altLang="ko-KR" dirty="0"/>
              <a:t>7.1.3 </a:t>
            </a:r>
            <a:r>
              <a:rPr lang="ko-KR" altLang="en-US" dirty="0" err="1"/>
              <a:t>샤프닝</a:t>
            </a:r>
            <a:endParaRPr lang="ko-KR" altLang="en-US" dirty="0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5957762" y="1777380"/>
            <a:ext cx="938616" cy="302288"/>
          </a:xfrm>
          <a:prstGeom prst="wedgeRoundRectCallout">
            <a:avLst>
              <a:gd name="adj1" fmla="val -99338"/>
              <a:gd name="adj2" fmla="val 15140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ko-KR" altLang="en-US" sz="125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회선</a:t>
            </a:r>
            <a:endParaRPr lang="en-US" altLang="ko-KR" sz="125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90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976149"/>
            <a:ext cx="2120405" cy="2673439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7.1.3 </a:t>
            </a:r>
            <a:r>
              <a:rPr lang="ko-KR" altLang="en-US" dirty="0" err="1"/>
              <a:t>샤프닝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5403020" y="3984426"/>
            <a:ext cx="2186554" cy="692749"/>
          </a:xfrm>
          <a:prstGeom prst="wedgeRoundRectCallout">
            <a:avLst>
              <a:gd name="adj1" fmla="val -18691"/>
              <a:gd name="adj2" fmla="val -19389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너무 강한 </a:t>
            </a:r>
            <a:r>
              <a:rPr lang="ko-KR" altLang="en-US" sz="1200" dirty="0" err="1">
                <a:solidFill>
                  <a:schemeClr val="accent4">
                    <a:lumMod val="50000"/>
                  </a:schemeClr>
                </a:solidFill>
              </a:rPr>
              <a:t>샤프닝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 마스크를 적용하여 결과 영상이 날카롭고 거친 느낌</a:t>
            </a:r>
            <a:endParaRPr lang="en-US" altLang="ko-KR" sz="12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976149"/>
            <a:ext cx="2120405" cy="26734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832" y="976149"/>
            <a:ext cx="2120405" cy="267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1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7.2 </a:t>
            </a:r>
            <a:r>
              <a:rPr lang="ko-KR" altLang="en-US" dirty="0"/>
              <a:t>에지 검출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7.2.1 </a:t>
            </a:r>
            <a:r>
              <a:rPr lang="ko-KR" altLang="en-US" dirty="0"/>
              <a:t>차분 연산을 통한 에지 검출 </a:t>
            </a:r>
            <a:endParaRPr lang="en-US" altLang="ko-KR" dirty="0"/>
          </a:p>
          <a:p>
            <a:r>
              <a:rPr lang="en-US" altLang="ko-KR" dirty="0"/>
              <a:t>7.2.2 1</a:t>
            </a:r>
            <a:r>
              <a:rPr lang="ko-KR" altLang="en-US" dirty="0"/>
              <a:t>차 미분 </a:t>
            </a:r>
            <a:r>
              <a:rPr lang="ko-KR" altLang="en-US" dirty="0" smtClean="0"/>
              <a:t>마스크</a:t>
            </a:r>
            <a:endParaRPr lang="en-US" altLang="ko-KR" dirty="0"/>
          </a:p>
          <a:p>
            <a:r>
              <a:rPr lang="en-US" altLang="ko-KR" dirty="0"/>
              <a:t>7.2.4 2</a:t>
            </a:r>
            <a:r>
              <a:rPr lang="ko-KR" altLang="en-US" dirty="0"/>
              <a:t>차 미분 마스크</a:t>
            </a:r>
          </a:p>
        </p:txBody>
      </p:sp>
    </p:spTree>
    <p:extLst>
      <p:ext uri="{BB962C8B-B14F-4D97-AF65-F5344CB8AC3E}">
        <p14:creationId xmlns:p14="http://schemas.microsoft.com/office/powerpoint/2010/main" val="5162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7.2 </a:t>
            </a:r>
            <a:r>
              <a:rPr lang="ko-KR" altLang="en-US" smtClean="0"/>
              <a:t>에지 검출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화소값의</a:t>
            </a:r>
            <a:r>
              <a:rPr lang="ko-KR" altLang="en-US" dirty="0" smtClean="0"/>
              <a:t> 그래프 표현</a:t>
            </a:r>
            <a:endParaRPr lang="ko-KR" altLang="en-US" dirty="0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" t="9859" r="3039" b="3169"/>
          <a:stretch/>
        </p:blipFill>
        <p:spPr bwMode="auto">
          <a:xfrm>
            <a:off x="179512" y="1128199"/>
            <a:ext cx="3963652" cy="327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꺾인 연결선 22"/>
          <p:cNvCxnSpPr>
            <a:stCxn id="29" idx="1"/>
            <a:endCxn id="28" idx="1"/>
          </p:cNvCxnSpPr>
          <p:nvPr/>
        </p:nvCxnSpPr>
        <p:spPr>
          <a:xfrm rot="16200000" flipH="1">
            <a:off x="3469062" y="1551562"/>
            <a:ext cx="864097" cy="5967214"/>
          </a:xfrm>
          <a:prstGeom prst="bentConnector3">
            <a:avLst>
              <a:gd name="adj1" fmla="val 128609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7712809" y="2205333"/>
            <a:ext cx="227542" cy="241605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7053219" y="1294810"/>
            <a:ext cx="227542" cy="241605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7280761" y="2878986"/>
            <a:ext cx="227542" cy="241605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917315" y="1366818"/>
            <a:ext cx="227542" cy="241605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왼쪽 중괄호 27"/>
          <p:cNvSpPr/>
          <p:nvPr/>
        </p:nvSpPr>
        <p:spPr>
          <a:xfrm rot="16200000">
            <a:off x="6698938" y="2945235"/>
            <a:ext cx="371558" cy="3672408"/>
          </a:xfrm>
          <a:prstGeom prst="leftBrac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왼쪽 중괄호 28"/>
          <p:cNvSpPr/>
          <p:nvPr/>
        </p:nvSpPr>
        <p:spPr>
          <a:xfrm rot="16200000">
            <a:off x="809503" y="3743121"/>
            <a:ext cx="216000" cy="504000"/>
          </a:xfrm>
          <a:prstGeom prst="leftBrac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0" name="차트 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8004402"/>
              </p:ext>
            </p:extLst>
          </p:nvPr>
        </p:nvGraphicFramePr>
        <p:xfrm>
          <a:off x="3943907" y="867828"/>
          <a:ext cx="5256584" cy="3899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2313966" y="5233764"/>
            <a:ext cx="3305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범위안</a:t>
            </a:r>
            <a:r>
              <a:rPr lang="ko-KR" altLang="en-US" sz="1400" dirty="0" smtClean="0"/>
              <a:t> 한 행의 </a:t>
            </a:r>
            <a:r>
              <a:rPr lang="ko-KR" altLang="en-US" sz="1400" dirty="0" err="1" smtClean="0"/>
              <a:t>화소값을</a:t>
            </a:r>
            <a:r>
              <a:rPr lang="ko-KR" altLang="en-US" sz="1400" dirty="0" smtClean="0"/>
              <a:t> 그래프로 표현</a:t>
            </a:r>
            <a:endParaRPr lang="ko-KR" alt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6920673" y="1006778"/>
            <a:ext cx="4796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28</a:t>
            </a:r>
            <a:r>
              <a:rPr lang="ko-KR" altLang="en-US" sz="1100" dirty="0" smtClean="0"/>
              <a:t>번</a:t>
            </a:r>
            <a:endParaRPr lang="ko-KR" altLang="en-US" sz="1100" dirty="0"/>
          </a:p>
        </p:txBody>
      </p:sp>
      <p:sp>
        <p:nvSpPr>
          <p:cNvPr id="33" name="TextBox 32"/>
          <p:cNvSpPr txBox="1"/>
          <p:nvPr/>
        </p:nvSpPr>
        <p:spPr>
          <a:xfrm>
            <a:off x="7280713" y="3167018"/>
            <a:ext cx="4796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32</a:t>
            </a:r>
            <a:r>
              <a:rPr lang="ko-KR" altLang="en-US" sz="1100" dirty="0" smtClean="0"/>
              <a:t>번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77433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083" y="2834605"/>
            <a:ext cx="5038725" cy="2543175"/>
          </a:xfrm>
          <a:prstGeom prst="roundRect">
            <a:avLst>
              <a:gd name="adj" fmla="val 710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7.2.2 1</a:t>
            </a:r>
            <a:r>
              <a:rPr lang="ko-KR" altLang="en-US" dirty="0"/>
              <a:t>차 미분 마스크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미분 </a:t>
            </a:r>
            <a:endParaRPr lang="en-US" altLang="ko-KR" dirty="0" smtClean="0"/>
          </a:p>
          <a:p>
            <a:pPr lvl="1"/>
            <a:r>
              <a:rPr lang="ko-KR" altLang="en-US" dirty="0"/>
              <a:t>함수의 순간 변화율을 구하는 계산 </a:t>
            </a:r>
            <a:r>
              <a:rPr lang="ko-KR" altLang="en-US" dirty="0" smtClean="0"/>
              <a:t>과정을 의미</a:t>
            </a:r>
            <a:endParaRPr lang="en-US" altLang="ko-KR" dirty="0" smtClean="0"/>
          </a:p>
          <a:p>
            <a:pPr lvl="1"/>
            <a:r>
              <a:rPr lang="ko-KR" altLang="en-US" dirty="0"/>
              <a:t>에지가 </a:t>
            </a:r>
            <a:r>
              <a:rPr lang="ko-KR" altLang="en-US" dirty="0" err="1"/>
              <a:t>화소의</a:t>
            </a:r>
            <a:r>
              <a:rPr lang="ko-KR" altLang="en-US" dirty="0"/>
              <a:t> 밝기가 급격히 변하는 부분이기 때문에 함수의 </a:t>
            </a:r>
            <a:r>
              <a:rPr lang="ko-KR" altLang="en-US" dirty="0" smtClean="0"/>
              <a:t>변화율을 취하는 </a:t>
            </a:r>
            <a:r>
              <a:rPr lang="ko-KR" altLang="en-US" dirty="0"/>
              <a:t>미분 연산을 이용해서 </a:t>
            </a:r>
            <a:r>
              <a:rPr lang="ko-KR" altLang="en-US" dirty="0" smtClean="0"/>
              <a:t>에지 검출 가능</a:t>
            </a:r>
            <a:endParaRPr lang="en-US" altLang="ko-KR" dirty="0"/>
          </a:p>
          <a:p>
            <a:r>
              <a:rPr lang="ko-KR" altLang="en-US" dirty="0"/>
              <a:t>밝기의 </a:t>
            </a:r>
            <a:r>
              <a:rPr lang="ko-KR" altLang="en-US" dirty="0" smtClean="0"/>
              <a:t>변화율을 </a:t>
            </a:r>
            <a:r>
              <a:rPr lang="ko-KR" altLang="en-US" dirty="0"/>
              <a:t>검출하는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1"/>
            <a:r>
              <a:rPr lang="ko-KR" altLang="en-US" dirty="0"/>
              <a:t>밝기에 대한 기울기</a:t>
            </a:r>
            <a:r>
              <a:rPr lang="en-US" altLang="ko-KR" dirty="0"/>
              <a:t>(gradient)</a:t>
            </a:r>
            <a:r>
              <a:rPr lang="ko-KR" altLang="en-US" dirty="0"/>
              <a:t>를 </a:t>
            </a:r>
            <a:r>
              <a:rPr lang="ko-KR" altLang="en-US" dirty="0" smtClean="0"/>
              <a:t>계산</a:t>
            </a:r>
            <a:endParaRPr lang="ko-KR" altLang="en-US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5861510" y="3895314"/>
            <a:ext cx="1662818" cy="402346"/>
          </a:xfrm>
          <a:prstGeom prst="wedgeRoundRectCallout">
            <a:avLst>
              <a:gd name="adj1" fmla="val -68321"/>
              <a:gd name="adj2" fmla="val -11713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ko-KR" altLang="en-US" sz="125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디지털 영상은 </a:t>
            </a:r>
            <a:r>
              <a:rPr lang="en-US" altLang="ko-KR" sz="125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ko-KR" altLang="en-US" sz="125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픽셀씩으로 근사</a:t>
            </a:r>
            <a:endParaRPr lang="en-US" altLang="ko-KR" sz="125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4991258" y="4657700"/>
            <a:ext cx="1829100" cy="274807"/>
          </a:xfrm>
          <a:prstGeom prst="wedgeRoundRectCallout">
            <a:avLst>
              <a:gd name="adj1" fmla="val -103647"/>
              <a:gd name="adj2" fmla="val -70263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ko-KR" altLang="en-US" sz="125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밝기 변화율 </a:t>
            </a:r>
            <a:r>
              <a:rPr lang="en-US" altLang="ko-KR" sz="125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ko-KR" altLang="en-US" sz="125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에지 강도</a:t>
            </a:r>
            <a:endParaRPr lang="en-US" altLang="ko-KR" sz="125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203848" y="5017740"/>
            <a:ext cx="1662817" cy="274807"/>
          </a:xfrm>
          <a:prstGeom prst="wedgeRoundRectCallout">
            <a:avLst>
              <a:gd name="adj1" fmla="val -93392"/>
              <a:gd name="adj2" fmla="val -42084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ko-KR" altLang="en-US" sz="125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기울기 </a:t>
            </a:r>
            <a:r>
              <a:rPr lang="en-US" altLang="ko-KR" sz="125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ko-KR" altLang="en-US" sz="125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에지의</a:t>
            </a:r>
            <a:r>
              <a:rPr lang="ko-KR" altLang="en-US" sz="125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방향</a:t>
            </a:r>
            <a:endParaRPr lang="en-US" altLang="ko-KR" sz="125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40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1) </a:t>
            </a:r>
            <a:r>
              <a:rPr lang="ko-KR" altLang="en-US" dirty="0" err="1"/>
              <a:t>로버츠</a:t>
            </a:r>
            <a:r>
              <a:rPr lang="en-US" altLang="ko-KR" dirty="0"/>
              <a:t>(Roberts) </a:t>
            </a:r>
            <a:r>
              <a:rPr lang="ko-KR" altLang="en-US" dirty="0"/>
              <a:t>마스크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대각선 방향으로 </a:t>
            </a:r>
            <a:r>
              <a:rPr lang="en-US" altLang="ko-KR" dirty="0"/>
              <a:t>1</a:t>
            </a:r>
            <a:r>
              <a:rPr lang="ko-KR" altLang="en-US" dirty="0"/>
              <a:t>과 </a:t>
            </a:r>
            <a:r>
              <a:rPr lang="en-US" altLang="ko-KR" dirty="0"/>
              <a:t>-1</a:t>
            </a:r>
            <a:r>
              <a:rPr lang="ko-KR" altLang="en-US" dirty="0"/>
              <a:t>을 배치하여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129308"/>
            <a:ext cx="4648200" cy="2276475"/>
          </a:xfrm>
          <a:prstGeom prst="roundRect">
            <a:avLst>
              <a:gd name="adj" fmla="val 9403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2494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979976" y="337220"/>
            <a:ext cx="6832384" cy="4748886"/>
            <a:chOff x="1138986" y="513657"/>
            <a:chExt cx="6211258" cy="4317169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8986" y="513657"/>
              <a:ext cx="6199909" cy="276225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/>
            <a:srcRect b="69583"/>
            <a:stretch/>
          </p:blipFill>
          <p:spPr>
            <a:xfrm>
              <a:off x="1184971" y="3203124"/>
              <a:ext cx="6165273" cy="1627702"/>
            </a:xfrm>
            <a:prstGeom prst="rect">
              <a:avLst/>
            </a:prstGeom>
          </p:spPr>
        </p:pic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1) </a:t>
            </a:r>
            <a:r>
              <a:rPr lang="ko-KR" altLang="en-US" dirty="0" err="1"/>
              <a:t>로버츠</a:t>
            </a:r>
            <a:r>
              <a:rPr lang="en-US" altLang="ko-KR" dirty="0"/>
              <a:t>(Roberts) </a:t>
            </a:r>
            <a:r>
              <a:rPr lang="ko-KR" altLang="en-US" dirty="0"/>
              <a:t>마스크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285447" y="1489348"/>
            <a:ext cx="1662817" cy="332517"/>
          </a:xfrm>
          <a:prstGeom prst="wedgeRoundRectCallout">
            <a:avLst>
              <a:gd name="adj1" fmla="val -69445"/>
              <a:gd name="adj2" fmla="val 5906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대각</a:t>
            </a:r>
            <a:r>
              <a:rPr lang="en-US" altLang="ko-KR" sz="12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방향 마스크 </a:t>
            </a:r>
            <a:r>
              <a:rPr lang="en-US" altLang="ko-KR" sz="12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개</a:t>
            </a:r>
            <a:endParaRPr lang="en-US" altLang="ko-KR" sz="12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5496" y="3495041"/>
            <a:ext cx="1662818" cy="442579"/>
          </a:xfrm>
          <a:prstGeom prst="wedgeRoundRectCallout">
            <a:avLst>
              <a:gd name="adj1" fmla="val 65363"/>
              <a:gd name="adj2" fmla="val -6314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두 행렬 원소의 </a:t>
            </a:r>
            <a:endParaRPr lang="en-US" altLang="ko-KR" sz="12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벡터 크기로 에지 강도</a:t>
            </a:r>
            <a:endParaRPr lang="en-US" altLang="ko-KR" sz="12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28862" y="2425452"/>
            <a:ext cx="1662818" cy="589073"/>
          </a:xfrm>
          <a:prstGeom prst="wedgeRoundRectCallout">
            <a:avLst>
              <a:gd name="adj1" fmla="val 63446"/>
              <a:gd name="adj2" fmla="val 8726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en-US" altLang="ko-KR" sz="12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차 미분 계산으로 음수 가능 </a:t>
            </a:r>
            <a:r>
              <a:rPr lang="en-US" altLang="ko-KR" sz="12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모든 원소 양수화</a:t>
            </a:r>
            <a:endParaRPr lang="en-US" altLang="ko-KR" sz="12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52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1) </a:t>
            </a:r>
            <a:r>
              <a:rPr lang="ko-KR" altLang="en-US" smtClean="0"/>
              <a:t>로버츠</a:t>
            </a:r>
            <a:r>
              <a:rPr lang="en-US" altLang="ko-KR" smtClean="0"/>
              <a:t>(Roberts) </a:t>
            </a:r>
            <a:r>
              <a:rPr lang="ko-KR" altLang="en-US" smtClean="0"/>
              <a:t>마스크</a:t>
            </a:r>
            <a:endParaRPr lang="ko-KR" altLang="en-US" dirty="0"/>
          </a:p>
        </p:txBody>
      </p:sp>
      <p:sp>
        <p:nvSpPr>
          <p:cNvPr id="13" name="내용 개체 틀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3671901" y="1655113"/>
            <a:ext cx="1032479" cy="302288"/>
          </a:xfrm>
          <a:prstGeom prst="wedgeRoundRectCallout">
            <a:avLst>
              <a:gd name="adj1" fmla="val -148297"/>
              <a:gd name="adj2" fmla="val 7263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ko-KR" altLang="en-US" sz="1333" dirty="0" err="1"/>
              <a:t>로버츠</a:t>
            </a:r>
            <a:r>
              <a:rPr lang="ko-KR" altLang="en-US" sz="1333" dirty="0"/>
              <a:t> 마스크 원소</a:t>
            </a:r>
            <a:endParaRPr lang="en-US" altLang="ko-KR" sz="125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684076" y="2759659"/>
            <a:ext cx="1032479" cy="302288"/>
          </a:xfrm>
          <a:prstGeom prst="wedgeRoundRectCallout">
            <a:avLst>
              <a:gd name="adj1" fmla="val -148297"/>
              <a:gd name="adj2" fmla="val 7263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ko-KR" altLang="en-US" sz="1333" dirty="0" err="1"/>
              <a:t>로버츠</a:t>
            </a:r>
            <a:r>
              <a:rPr lang="ko-KR" altLang="en-US" sz="1333" dirty="0"/>
              <a:t> 마스크 원소</a:t>
            </a:r>
            <a:endParaRPr lang="en-US" altLang="ko-KR" sz="125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t="30582"/>
          <a:stretch/>
        </p:blipFill>
        <p:spPr>
          <a:xfrm>
            <a:off x="742528" y="553244"/>
            <a:ext cx="6781800" cy="40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9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7.1 </a:t>
            </a:r>
            <a:r>
              <a:rPr lang="ko-KR" altLang="en-US" dirty="0" smtClean="0"/>
              <a:t>회선</a:t>
            </a:r>
            <a:r>
              <a:rPr lang="en-US" altLang="ko-KR" dirty="0" smtClean="0"/>
              <a:t>(convolution)</a:t>
            </a:r>
          </a:p>
          <a:p>
            <a:r>
              <a:rPr lang="en-US" altLang="ko-KR" dirty="0" smtClean="0"/>
              <a:t>7.2 </a:t>
            </a:r>
            <a:r>
              <a:rPr lang="ko-KR" altLang="en-US" dirty="0" smtClean="0"/>
              <a:t>에지 검출</a:t>
            </a:r>
          </a:p>
          <a:p>
            <a:r>
              <a:rPr lang="en-US" altLang="ko-KR" dirty="0" smtClean="0"/>
              <a:t>7.3 </a:t>
            </a:r>
            <a:r>
              <a:rPr lang="ko-KR" altLang="en-US" dirty="0" smtClean="0"/>
              <a:t>기타 </a:t>
            </a:r>
            <a:r>
              <a:rPr lang="ko-KR" altLang="en-US" dirty="0" err="1" smtClean="0"/>
              <a:t>필터링</a:t>
            </a:r>
            <a:endParaRPr lang="ko-KR" altLang="en-US" dirty="0" smtClean="0"/>
          </a:p>
          <a:p>
            <a:r>
              <a:rPr lang="en-US" altLang="ko-KR" dirty="0" smtClean="0"/>
              <a:t>7.4 </a:t>
            </a:r>
            <a:r>
              <a:rPr lang="ko-KR" altLang="en-US" dirty="0" err="1" smtClean="0"/>
              <a:t>모폴로지</a:t>
            </a:r>
            <a:r>
              <a:rPr lang="en-US" altLang="ko-KR" dirty="0" smtClean="0"/>
              <a:t>(morphology)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953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886" y="1083662"/>
            <a:ext cx="2221944" cy="195628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592" y="1132959"/>
            <a:ext cx="2221944" cy="195628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6509" y="3459284"/>
            <a:ext cx="2221944" cy="195628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1) </a:t>
            </a:r>
            <a:r>
              <a:rPr lang="ko-KR" altLang="en-US" dirty="0" err="1"/>
              <a:t>로버츠</a:t>
            </a:r>
            <a:r>
              <a:rPr lang="en-US" altLang="ko-KR" dirty="0"/>
              <a:t>(Roberts) </a:t>
            </a:r>
            <a:r>
              <a:rPr lang="ko-KR" altLang="en-US" dirty="0"/>
              <a:t>마스크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4435668" y="625252"/>
            <a:ext cx="2224564" cy="304542"/>
            <a:chOff x="4808868" y="978023"/>
            <a:chExt cx="2005617" cy="365450"/>
          </a:xfrm>
        </p:grpSpPr>
        <p:sp>
          <p:nvSpPr>
            <p:cNvPr id="9" name="모서리가 둥근 사각형 설명선 8"/>
            <p:cNvSpPr/>
            <p:nvPr/>
          </p:nvSpPr>
          <p:spPr>
            <a:xfrm>
              <a:off x="4819105" y="978023"/>
              <a:ext cx="1995380" cy="362745"/>
            </a:xfrm>
            <a:prstGeom prst="wedgeRoundRectCallout">
              <a:avLst>
                <a:gd name="adj1" fmla="val -41320"/>
                <a:gd name="adj2" fmla="val 218986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0000" rIns="30000" rtlCol="0" anchor="ctr"/>
            <a:lstStyle/>
            <a:p>
              <a:pPr algn="ctr"/>
              <a:r>
                <a:rPr lang="ko-KR" altLang="en-US" sz="125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각 대각선 방향 에지 검출 영상</a:t>
              </a:r>
              <a:endParaRPr lang="en-US" altLang="ko-KR" sz="125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모서리가 둥근 사각형 설명선 9"/>
            <p:cNvSpPr/>
            <p:nvPr/>
          </p:nvSpPr>
          <p:spPr>
            <a:xfrm>
              <a:off x="4808868" y="980728"/>
              <a:ext cx="1995380" cy="362745"/>
            </a:xfrm>
            <a:prstGeom prst="wedgeRoundRectCallout">
              <a:avLst>
                <a:gd name="adj1" fmla="val 44455"/>
                <a:gd name="adj2" fmla="val 201711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0000" rIns="30000" rtlCol="0" anchor="ctr"/>
            <a:lstStyle/>
            <a:p>
              <a:pPr algn="ctr"/>
              <a:r>
                <a:rPr lang="ko-KR" altLang="en-US" sz="125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각 대각선 방향 에지 검출 영상</a:t>
              </a:r>
              <a:endParaRPr lang="en-US" altLang="ko-KR" sz="125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오른쪽 중괄호 5"/>
          <p:cNvSpPr/>
          <p:nvPr/>
        </p:nvSpPr>
        <p:spPr>
          <a:xfrm rot="5400000">
            <a:off x="5379108" y="2368464"/>
            <a:ext cx="330000" cy="1800200"/>
          </a:xfrm>
          <a:prstGeom prst="rightBrac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500"/>
          </a:p>
        </p:txBody>
      </p:sp>
      <p:sp>
        <p:nvSpPr>
          <p:cNvPr id="7" name="TextBox 6"/>
          <p:cNvSpPr txBox="1"/>
          <p:nvPr/>
        </p:nvSpPr>
        <p:spPr>
          <a:xfrm>
            <a:off x="1463655" y="3065781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입력영상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4" y="1129308"/>
            <a:ext cx="2221944" cy="1956286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2051719" y="3437163"/>
            <a:ext cx="2213210" cy="901512"/>
            <a:chOff x="2339751" y="3581179"/>
            <a:chExt cx="2213210" cy="901512"/>
          </a:xfrm>
        </p:grpSpPr>
        <p:sp>
          <p:nvSpPr>
            <p:cNvPr id="12" name="모서리가 둥근 사각형 설명선 11"/>
            <p:cNvSpPr/>
            <p:nvPr/>
          </p:nvSpPr>
          <p:spPr>
            <a:xfrm>
              <a:off x="2339751" y="3995855"/>
              <a:ext cx="2213210" cy="486836"/>
            </a:xfrm>
            <a:prstGeom prst="wedgeRoundRectCallout">
              <a:avLst>
                <a:gd name="adj1" fmla="val 73464"/>
                <a:gd name="adj2" fmla="val 156659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0000" rIns="30000" rtlCol="0" anchor="ctr"/>
            <a:lstStyle/>
            <a:p>
              <a:pPr algn="ctr"/>
              <a:r>
                <a:rPr lang="ko-KR" altLang="en-US" sz="1250" dirty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각 대각선 방향 </a:t>
              </a:r>
              <a:r>
                <a:rPr lang="ko-KR" altLang="en-US" sz="1250" dirty="0" err="1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에지의</a:t>
              </a:r>
              <a:r>
                <a:rPr lang="ko-KR" altLang="en-US" sz="1250" dirty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크기로 </a:t>
              </a:r>
              <a:endParaRPr lang="en-US" altLang="ko-KR" sz="125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ko-KR" altLang="en-US" sz="1250" dirty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에지 강도 검출</a:t>
              </a:r>
              <a:endParaRPr lang="en-US" altLang="ko-KR" sz="125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05794" y="3581179"/>
              <a:ext cx="1543050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385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2) </a:t>
            </a:r>
            <a:r>
              <a:rPr lang="ko-KR" altLang="en-US" smtClean="0"/>
              <a:t>프리윗</a:t>
            </a:r>
            <a:r>
              <a:rPr lang="en-US" altLang="ko-KR" smtClean="0"/>
              <a:t>(Prewitt) </a:t>
            </a:r>
            <a:r>
              <a:rPr lang="ko-KR" altLang="en-US" smtClean="0"/>
              <a:t>마스크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로버츠 마스크의 단점을 보완하기 위해 고안</a:t>
            </a:r>
            <a:endParaRPr lang="en-US" altLang="ko-KR" smtClean="0"/>
          </a:p>
          <a:p>
            <a:pPr lvl="1"/>
            <a:r>
              <a:rPr lang="ko-KR" altLang="en-US" smtClean="0"/>
              <a:t>수직 마스크 </a:t>
            </a:r>
            <a:r>
              <a:rPr lang="en-US" altLang="ko-KR" smtClean="0"/>
              <a:t>- </a:t>
            </a:r>
            <a:r>
              <a:rPr lang="ko-KR" altLang="en-US" smtClean="0"/>
              <a:t>원소의 배치가 수직 방향으로 구성</a:t>
            </a:r>
            <a:r>
              <a:rPr lang="en-US" altLang="ko-KR" smtClean="0"/>
              <a:t>, </a:t>
            </a:r>
            <a:r>
              <a:rPr lang="ko-KR" altLang="en-US" smtClean="0"/>
              <a:t>에지의 방향도 수직</a:t>
            </a:r>
            <a:endParaRPr lang="en-US" altLang="ko-KR" smtClean="0"/>
          </a:p>
          <a:p>
            <a:pPr lvl="1"/>
            <a:r>
              <a:rPr lang="ko-KR" altLang="en-US" smtClean="0"/>
              <a:t>수평 마스크 </a:t>
            </a:r>
            <a:r>
              <a:rPr lang="en-US" altLang="ko-KR" smtClean="0"/>
              <a:t>- </a:t>
            </a:r>
            <a:r>
              <a:rPr lang="ko-KR" altLang="en-US" smtClean="0"/>
              <a:t>원소의 배치가 수평 방향으로 구성</a:t>
            </a:r>
            <a:r>
              <a:rPr lang="en-US" altLang="ko-KR" smtClean="0"/>
              <a:t>, </a:t>
            </a:r>
            <a:r>
              <a:rPr lang="ko-KR" altLang="en-US" smtClean="0"/>
              <a:t>에지의 방향도 수평</a:t>
            </a:r>
            <a:endParaRPr lang="en-US" altLang="ko-KR" smtClean="0"/>
          </a:p>
          <a:p>
            <a:pPr lvl="1"/>
            <a:endParaRPr lang="en-US" altLang="ko-KR" smtClean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777380"/>
            <a:ext cx="4591050" cy="2276475"/>
          </a:xfrm>
          <a:prstGeom prst="roundRect">
            <a:avLst>
              <a:gd name="adj" fmla="val 555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188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b="13496"/>
          <a:stretch/>
        </p:blipFill>
        <p:spPr>
          <a:xfrm>
            <a:off x="1091077" y="481236"/>
            <a:ext cx="6217227" cy="480888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2) </a:t>
            </a:r>
            <a:r>
              <a:rPr lang="ko-KR" altLang="en-US" dirty="0" err="1"/>
              <a:t>프리윗</a:t>
            </a:r>
            <a:r>
              <a:rPr lang="en-US" altLang="ko-KR" dirty="0"/>
              <a:t>(Prewitt) </a:t>
            </a:r>
            <a:r>
              <a:rPr lang="ko-KR" altLang="en-US" dirty="0"/>
              <a:t>마스크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069421" y="3865612"/>
            <a:ext cx="1662819" cy="274807"/>
          </a:xfrm>
          <a:prstGeom prst="wedgeRoundRectCallout">
            <a:avLst>
              <a:gd name="adj1" fmla="val -88969"/>
              <a:gd name="adj2" fmla="val -6568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ko-KR" altLang="en-US" sz="125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윈도우 영상 </a:t>
            </a:r>
            <a:r>
              <a:rPr lang="ko-KR" altLang="en-US" sz="125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표시위해</a:t>
            </a:r>
            <a:endParaRPr lang="en-US" altLang="ko-KR" sz="125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18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2) </a:t>
            </a:r>
            <a:r>
              <a:rPr lang="ko-KR" altLang="en-US" dirty="0" err="1"/>
              <a:t>프리윗</a:t>
            </a:r>
            <a:r>
              <a:rPr lang="en-US" altLang="ko-KR" dirty="0"/>
              <a:t>(Prewitt) </a:t>
            </a:r>
            <a:r>
              <a:rPr lang="ko-KR" altLang="en-US" dirty="0"/>
              <a:t>마스크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1115616" y="697260"/>
            <a:ext cx="6238471" cy="2983629"/>
            <a:chOff x="973410" y="1600175"/>
            <a:chExt cx="6862318" cy="3281992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/>
            <a:srcRect t="86504"/>
            <a:stretch/>
          </p:blipFill>
          <p:spPr>
            <a:xfrm>
              <a:off x="973410" y="1600175"/>
              <a:ext cx="6838950" cy="825277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6778" y="2300892"/>
              <a:ext cx="6838950" cy="2581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327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1189246"/>
            <a:ext cx="2221944" cy="19562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1156281"/>
            <a:ext cx="2221944" cy="195628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2) </a:t>
            </a:r>
            <a:r>
              <a:rPr lang="ko-KR" altLang="en-US" dirty="0" err="1"/>
              <a:t>프리윗</a:t>
            </a:r>
            <a:r>
              <a:rPr lang="en-US" altLang="ko-KR" dirty="0"/>
              <a:t>(Prewitt) </a:t>
            </a:r>
            <a:r>
              <a:rPr lang="ko-KR" altLang="en-US" dirty="0"/>
              <a:t>마스크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실행결과</a:t>
            </a:r>
          </a:p>
          <a:p>
            <a:endParaRPr lang="ko-KR" altLang="en-US" dirty="0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3631133" y="711001"/>
            <a:ext cx="2012008" cy="274807"/>
          </a:xfrm>
          <a:prstGeom prst="wedgeRoundRectCallout">
            <a:avLst>
              <a:gd name="adj1" fmla="val 155"/>
              <a:gd name="adj2" fmla="val 10635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수직방향 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에지 검출 영상</a:t>
            </a:r>
            <a:endParaRPr lang="en-US" altLang="ko-KR" sz="12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오른쪽 중괄호 14"/>
          <p:cNvSpPr/>
          <p:nvPr/>
        </p:nvSpPr>
        <p:spPr>
          <a:xfrm rot="5400000">
            <a:off x="5754143" y="2444730"/>
            <a:ext cx="330000" cy="1800200"/>
          </a:xfrm>
          <a:prstGeom prst="rightBrac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500"/>
          </a:p>
        </p:txBody>
      </p:sp>
      <p:sp>
        <p:nvSpPr>
          <p:cNvPr id="16" name="TextBox 15"/>
          <p:cNvSpPr txBox="1"/>
          <p:nvPr/>
        </p:nvSpPr>
        <p:spPr>
          <a:xfrm>
            <a:off x="1751686" y="3157534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입력영상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454" y="1129308"/>
            <a:ext cx="2221944" cy="19562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0336" y="3505572"/>
            <a:ext cx="2221944" cy="1956286"/>
          </a:xfrm>
          <a:prstGeom prst="rect">
            <a:avLst/>
          </a:prstGeom>
        </p:spPr>
      </p:pic>
      <p:sp>
        <p:nvSpPr>
          <p:cNvPr id="20" name="모서리가 둥근 사각형 설명선 19"/>
          <p:cNvSpPr/>
          <p:nvPr/>
        </p:nvSpPr>
        <p:spPr>
          <a:xfrm>
            <a:off x="6012160" y="710485"/>
            <a:ext cx="2012008" cy="274807"/>
          </a:xfrm>
          <a:prstGeom prst="wedgeRoundRectCallout">
            <a:avLst>
              <a:gd name="adj1" fmla="val 155"/>
              <a:gd name="adj2" fmla="val 10635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수평방향 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에지 검출 영상</a:t>
            </a:r>
            <a:endParaRPr lang="en-US" altLang="ko-KR" sz="12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411760" y="3684180"/>
            <a:ext cx="1829099" cy="901512"/>
            <a:chOff x="2536737" y="3581179"/>
            <a:chExt cx="1829099" cy="901512"/>
          </a:xfrm>
        </p:grpSpPr>
        <p:sp>
          <p:nvSpPr>
            <p:cNvPr id="23" name="모서리가 둥근 사각형 설명선 22"/>
            <p:cNvSpPr/>
            <p:nvPr/>
          </p:nvSpPr>
          <p:spPr>
            <a:xfrm>
              <a:off x="2536737" y="3995855"/>
              <a:ext cx="1829099" cy="486836"/>
            </a:xfrm>
            <a:prstGeom prst="wedgeRoundRectCallout">
              <a:avLst>
                <a:gd name="adj1" fmla="val 73464"/>
                <a:gd name="adj2" fmla="val 156659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0000" rIns="30000" rtlCol="0" anchor="ctr"/>
            <a:lstStyle/>
            <a:p>
              <a:pPr algn="ctr"/>
              <a:r>
                <a:rPr lang="ko-KR" altLang="en-US" sz="125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두 </a:t>
              </a:r>
              <a:r>
                <a:rPr lang="ko-KR" altLang="en-US" sz="1250" dirty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방향 </a:t>
              </a:r>
              <a:r>
                <a:rPr lang="ko-KR" altLang="en-US" sz="1250" dirty="0" err="1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에지의</a:t>
              </a:r>
              <a:r>
                <a:rPr lang="ko-KR" altLang="en-US" sz="1250" dirty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크기로 </a:t>
              </a:r>
              <a:endParaRPr lang="en-US" altLang="ko-KR" sz="125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ko-KR" altLang="en-US" sz="1250" dirty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에지 강도 검출</a:t>
              </a:r>
              <a:endParaRPr lang="en-US" altLang="ko-KR" sz="125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05794" y="3581179"/>
              <a:ext cx="1543050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314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3) </a:t>
            </a:r>
            <a:r>
              <a:rPr lang="ko-KR" altLang="en-US" dirty="0" err="1"/>
              <a:t>소벨</a:t>
            </a:r>
            <a:r>
              <a:rPr lang="en-US" altLang="ko-KR" dirty="0"/>
              <a:t>(Sobel) </a:t>
            </a:r>
            <a:r>
              <a:rPr lang="ko-KR" altLang="en-US" dirty="0"/>
              <a:t>마스크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프리윗</a:t>
            </a:r>
            <a:r>
              <a:rPr lang="ko-KR" altLang="en-US" dirty="0" smtClean="0"/>
              <a:t> </a:t>
            </a:r>
            <a:r>
              <a:rPr lang="ko-KR" altLang="en-US" dirty="0"/>
              <a:t>마스크와 </a:t>
            </a:r>
            <a:r>
              <a:rPr lang="ko-KR" altLang="en-US" dirty="0" smtClean="0"/>
              <a:t>유사</a:t>
            </a:r>
            <a:r>
              <a:rPr lang="en-US" altLang="ko-KR" dirty="0" smtClean="0"/>
              <a:t>, </a:t>
            </a:r>
            <a:r>
              <a:rPr lang="ko-KR" altLang="en-US" dirty="0" err="1"/>
              <a:t>중심화소의</a:t>
            </a:r>
            <a:r>
              <a:rPr lang="ko-KR" altLang="en-US" dirty="0"/>
              <a:t> 차분에 대한 비중을 </a:t>
            </a:r>
            <a:r>
              <a:rPr lang="en-US" altLang="ko-KR" dirty="0"/>
              <a:t>2</a:t>
            </a:r>
            <a:r>
              <a:rPr lang="ko-KR" altLang="en-US" dirty="0" smtClean="0"/>
              <a:t>배 </a:t>
            </a:r>
            <a:r>
              <a:rPr lang="ko-KR" altLang="en-US" dirty="0"/>
              <a:t>키운 것이 </a:t>
            </a:r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/>
            <a:r>
              <a:rPr lang="ko-KR" altLang="en-US" dirty="0"/>
              <a:t>수직</a:t>
            </a:r>
            <a:r>
              <a:rPr lang="en-US" altLang="ko-KR" dirty="0"/>
              <a:t>, </a:t>
            </a:r>
            <a:r>
              <a:rPr lang="ko-KR" altLang="en-US" dirty="0"/>
              <a:t>수평 </a:t>
            </a:r>
            <a:r>
              <a:rPr lang="ko-KR" altLang="en-US" dirty="0" smtClean="0"/>
              <a:t>방향 에지 추출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특히</a:t>
            </a:r>
            <a:r>
              <a:rPr lang="en-US" altLang="ko-KR" dirty="0"/>
              <a:t>, </a:t>
            </a:r>
            <a:r>
              <a:rPr lang="ko-KR" altLang="en-US" dirty="0" err="1"/>
              <a:t>중심화소의</a:t>
            </a:r>
            <a:r>
              <a:rPr lang="ko-KR" altLang="en-US" dirty="0"/>
              <a:t> 차분 비중을 높였기 때문에 </a:t>
            </a:r>
            <a:r>
              <a:rPr lang="ko-KR" altLang="en-US" dirty="0" smtClean="0"/>
              <a:t>대각선 방향 에지 검출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894332"/>
            <a:ext cx="4905375" cy="2381250"/>
          </a:xfrm>
          <a:prstGeom prst="roundRect">
            <a:avLst>
              <a:gd name="adj" fmla="val 727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5097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553244"/>
            <a:ext cx="5616624" cy="5189618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3) </a:t>
            </a:r>
            <a:r>
              <a:rPr lang="ko-KR" altLang="en-US" dirty="0" err="1"/>
              <a:t>소벨</a:t>
            </a:r>
            <a:r>
              <a:rPr lang="en-US" altLang="ko-KR" dirty="0"/>
              <a:t>(Sobel) </a:t>
            </a:r>
            <a:r>
              <a:rPr lang="ko-KR" altLang="en-US" dirty="0"/>
              <a:t>마스크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4432199" y="566985"/>
            <a:ext cx="2012009" cy="274807"/>
          </a:xfrm>
          <a:prstGeom prst="wedgeRoundRectCallout">
            <a:avLst>
              <a:gd name="adj1" fmla="val -71296"/>
              <a:gd name="adj2" fmla="val 14432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ko-KR" altLang="en-US" sz="12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두 방향 에지 검출 함수</a:t>
            </a:r>
            <a:endParaRPr lang="en-US" altLang="ko-KR" sz="12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5496" y="3296597"/>
            <a:ext cx="1374229" cy="402346"/>
          </a:xfrm>
          <a:prstGeom prst="wedgeRoundRectCallout">
            <a:avLst>
              <a:gd name="adj1" fmla="val 59555"/>
              <a:gd name="adj2" fmla="val 12052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en-US" altLang="ko-KR" sz="12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en-US" altLang="ko-KR" sz="12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제공함수로 </a:t>
            </a:r>
            <a:r>
              <a:rPr lang="ko-KR" altLang="en-US" sz="12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소벨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수행</a:t>
            </a:r>
            <a:endParaRPr lang="en-US" altLang="ko-KR" sz="12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499992" y="3365809"/>
            <a:ext cx="853289" cy="249825"/>
          </a:xfrm>
          <a:prstGeom prst="wedgeRoundRectCallout">
            <a:avLst>
              <a:gd name="adj1" fmla="val -72720"/>
              <a:gd name="adj2" fmla="val 12252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en-US" altLang="ko-KR" sz="12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방향 미분</a:t>
            </a:r>
            <a:endParaRPr lang="en-US" altLang="ko-KR" sz="12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4641494" y="4506293"/>
            <a:ext cx="938618" cy="332517"/>
          </a:xfrm>
          <a:prstGeom prst="wedgeRoundRectCallout">
            <a:avLst>
              <a:gd name="adj1" fmla="val -65031"/>
              <a:gd name="adj2" fmla="val -16758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en-US" altLang="ko-KR" sz="12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방향 미분</a:t>
            </a:r>
            <a:endParaRPr lang="en-US" altLang="ko-KR" sz="12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50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3) </a:t>
            </a:r>
            <a:r>
              <a:rPr lang="ko-KR" altLang="en-US" dirty="0" err="1"/>
              <a:t>소벨</a:t>
            </a:r>
            <a:r>
              <a:rPr lang="en-US" altLang="ko-KR" dirty="0"/>
              <a:t>(Sobel) </a:t>
            </a:r>
            <a:r>
              <a:rPr lang="ko-KR" altLang="en-US" dirty="0"/>
              <a:t>마스크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839687"/>
            <a:ext cx="2221944" cy="19562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841276"/>
            <a:ext cx="2279685" cy="20108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014" y="856284"/>
            <a:ext cx="2279685" cy="20108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9831" y="3289548"/>
            <a:ext cx="2279685" cy="20108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9014" y="3289548"/>
            <a:ext cx="2279685" cy="20108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9592" y="383047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입력영상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61961" y="2889955"/>
            <a:ext cx="1770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/>
              <a:t>저자 구현 함수 적용</a:t>
            </a:r>
            <a:endParaRPr lang="ko-KR" altLang="en-US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427984" y="5358035"/>
            <a:ext cx="2034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/>
              <a:t>OpenCV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제공 함수 적용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89126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7.2.4 2</a:t>
            </a:r>
            <a:r>
              <a:rPr lang="ko-KR" altLang="en-US" dirty="0" smtClean="0"/>
              <a:t>차 미분 마스크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dirty="0" err="1" smtClean="0"/>
              <a:t>라플라시안</a:t>
            </a:r>
            <a:r>
              <a:rPr lang="ko-KR" altLang="en-US" dirty="0" smtClean="0"/>
              <a:t> 에지 검출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피에르시몽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라플라스라는</a:t>
            </a:r>
            <a:r>
              <a:rPr lang="ko-KR" altLang="en-US" dirty="0" smtClean="0"/>
              <a:t> 프랑스의 수학자 이름을 따서 지은 것</a:t>
            </a:r>
            <a:endParaRPr lang="en-US" altLang="ko-KR" dirty="0" smtClean="0"/>
          </a:p>
          <a:p>
            <a:pPr lvl="1"/>
            <a:r>
              <a:rPr lang="ko-KR" altLang="en-US" dirty="0"/>
              <a:t>함수 </a:t>
            </a:r>
            <a:r>
              <a:rPr lang="en-US" altLang="ko-KR" dirty="0"/>
              <a:t>f </a:t>
            </a:r>
            <a:r>
              <a:rPr lang="ko-KR" altLang="en-US" dirty="0"/>
              <a:t>에 대한 </a:t>
            </a:r>
            <a:r>
              <a:rPr lang="ko-KR" altLang="en-US" dirty="0" err="1"/>
              <a:t>그래디언트의</a:t>
            </a:r>
            <a:r>
              <a:rPr lang="ko-KR" altLang="en-US" dirty="0"/>
              <a:t> 발산으로 </a:t>
            </a:r>
            <a:r>
              <a:rPr lang="ko-KR" altLang="en-US" dirty="0" smtClean="0"/>
              <a:t>정의</a:t>
            </a:r>
            <a:endParaRPr lang="ko-KR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214" y="1731399"/>
            <a:ext cx="1798638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739" y="1633364"/>
            <a:ext cx="1903413" cy="67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오른쪽 화살표 5"/>
          <p:cNvSpPr/>
          <p:nvPr/>
        </p:nvSpPr>
        <p:spPr>
          <a:xfrm>
            <a:off x="3575890" y="1921396"/>
            <a:ext cx="240027" cy="215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/>
          </a:p>
        </p:txBody>
      </p:sp>
      <p:sp>
        <p:nvSpPr>
          <p:cNvPr id="7" name="TextBox 6"/>
          <p:cNvSpPr txBox="1"/>
          <p:nvPr/>
        </p:nvSpPr>
        <p:spPr>
          <a:xfrm>
            <a:off x="3050811" y="2299924"/>
            <a:ext cx="1231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ko-KR" altLang="en-US" sz="1400" dirty="0"/>
              <a:t>차원 </a:t>
            </a:r>
            <a:r>
              <a:rPr lang="ko-KR" altLang="en-US" sz="1400" dirty="0" err="1"/>
              <a:t>좌표계</a:t>
            </a:r>
            <a:endParaRPr lang="ko-KR" altLang="en-US" sz="1400" dirty="0"/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336" y="2692051"/>
            <a:ext cx="3991894" cy="2175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913" y="4945732"/>
            <a:ext cx="5742556" cy="521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977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7.2.4 2</a:t>
            </a:r>
            <a:r>
              <a:rPr lang="ko-KR" altLang="en-US" dirty="0"/>
              <a:t>차 미분 마스크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최종 수식</a:t>
            </a:r>
            <a:endParaRPr lang="ko-KR" altLang="en-US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29308"/>
            <a:ext cx="5064788" cy="459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12" y="1681201"/>
            <a:ext cx="5514975" cy="1724025"/>
          </a:xfrm>
          <a:prstGeom prst="roundRect">
            <a:avLst>
              <a:gd name="adj" fmla="val 4254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3941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7.1 </a:t>
            </a:r>
            <a:r>
              <a:rPr lang="ko-KR" altLang="en-US" dirty="0"/>
              <a:t>회선</a:t>
            </a:r>
            <a:r>
              <a:rPr lang="en-US" altLang="ko-KR" dirty="0"/>
              <a:t>(convolution)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7.1.1 </a:t>
            </a:r>
            <a:r>
              <a:rPr lang="ko-KR" altLang="en-US" dirty="0"/>
              <a:t>공간 영역의 개념과 회선 </a:t>
            </a:r>
            <a:endParaRPr lang="en-US" altLang="ko-KR" dirty="0"/>
          </a:p>
          <a:p>
            <a:r>
              <a:rPr lang="en-US" altLang="ko-KR" dirty="0"/>
              <a:t>7.1.2 </a:t>
            </a:r>
            <a:r>
              <a:rPr lang="ko-KR" altLang="en-US" dirty="0" err="1"/>
              <a:t>블러링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7.1.3 </a:t>
            </a:r>
            <a:r>
              <a:rPr lang="ko-KR" altLang="en-US" dirty="0" err="1"/>
              <a:t>샤프닝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963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23528" y="532693"/>
            <a:ext cx="6243205" cy="5205127"/>
            <a:chOff x="804216" y="553244"/>
            <a:chExt cx="6243205" cy="572564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584" y="553244"/>
              <a:ext cx="6156614" cy="3454977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t="4115"/>
            <a:stretch/>
          </p:blipFill>
          <p:spPr>
            <a:xfrm>
              <a:off x="804216" y="3970716"/>
              <a:ext cx="6243205" cy="2308168"/>
            </a:xfrm>
            <a:prstGeom prst="rect">
              <a:avLst/>
            </a:prstGeom>
          </p:spPr>
        </p:pic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1) </a:t>
            </a:r>
            <a:r>
              <a:rPr lang="ko-KR" altLang="en-US" dirty="0" err="1"/>
              <a:t>라플라시안</a:t>
            </a:r>
            <a:r>
              <a:rPr lang="ko-KR" altLang="en-US" dirty="0"/>
              <a:t> 에지 </a:t>
            </a:r>
            <a:r>
              <a:rPr lang="ko-KR" altLang="en-US" dirty="0" smtClean="0"/>
              <a:t>검출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3059832" y="1776614"/>
            <a:ext cx="2012010" cy="206467"/>
          </a:xfrm>
          <a:prstGeom prst="wedgeRoundRectCallout">
            <a:avLst>
              <a:gd name="adj1" fmla="val -78340"/>
              <a:gd name="adj2" fmla="val 13021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en-US" altLang="ko-KR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방향 </a:t>
            </a:r>
            <a:r>
              <a:rPr lang="ko-KR" altLang="en-US" sz="11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라플라시안</a:t>
            </a:r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마스크 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원소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078869" y="2213176"/>
            <a:ext cx="2012010" cy="249825"/>
          </a:xfrm>
          <a:prstGeom prst="wedgeRoundRectCallout">
            <a:avLst>
              <a:gd name="adj1" fmla="val -82296"/>
              <a:gd name="adj2" fmla="val 15750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en-US" altLang="ko-KR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방향 </a:t>
            </a:r>
            <a:r>
              <a:rPr lang="ko-KR" altLang="en-US" sz="11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라플라시안</a:t>
            </a:r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마스크 원소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479204" y="5151225"/>
            <a:ext cx="1829100" cy="442579"/>
          </a:xfrm>
          <a:prstGeom prst="wedgeRoundRectCallout">
            <a:avLst>
              <a:gd name="adj1" fmla="val -93198"/>
              <a:gd name="adj2" fmla="val -6293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ko-KR" altLang="en-US" sz="11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음수값</a:t>
            </a:r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정리를 위해 절대값 및 </a:t>
            </a:r>
            <a:r>
              <a:rPr lang="en-US" altLang="ko-KR" sz="11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uchar</a:t>
            </a:r>
            <a:r>
              <a:rPr lang="en-US" altLang="ko-KR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변환 한번에 수행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93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911" y="3411221"/>
            <a:ext cx="2628305" cy="21729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911" y="913284"/>
            <a:ext cx="2628305" cy="21729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3420899"/>
            <a:ext cx="2628305" cy="217290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1) </a:t>
            </a:r>
            <a:r>
              <a:rPr lang="ko-KR" altLang="en-US" dirty="0" err="1"/>
              <a:t>라플라시안</a:t>
            </a:r>
            <a:r>
              <a:rPr lang="ko-KR" altLang="en-US" dirty="0"/>
              <a:t> 에지 검출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509582" y="2497460"/>
            <a:ext cx="1662818" cy="302288"/>
          </a:xfrm>
          <a:prstGeom prst="wedgeRoundRectCallout">
            <a:avLst>
              <a:gd name="adj1" fmla="val -74371"/>
              <a:gd name="adj2" fmla="val -11712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en-US" altLang="ko-KR" sz="125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en-US" altLang="ko-KR" sz="125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25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라플라시안</a:t>
            </a:r>
            <a:endParaRPr lang="en-US" altLang="ko-KR" sz="125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35696" y="3155201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입력영상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608" y="913284"/>
            <a:ext cx="2628305" cy="217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2) </a:t>
            </a:r>
            <a:r>
              <a:rPr lang="en-US" altLang="ko-KR" dirty="0" err="1" smtClean="0"/>
              <a:t>LoG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DoG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LoG</a:t>
            </a:r>
            <a:r>
              <a:rPr lang="en-US" altLang="ko-KR" dirty="0"/>
              <a:t>(Laplacian of Gaussian) 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라플라시안은</a:t>
            </a:r>
            <a:r>
              <a:rPr lang="ko-KR" altLang="en-US" dirty="0" smtClean="0"/>
              <a:t> 잡음에 민감한 단점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먼저 잡음 </a:t>
            </a:r>
            <a:r>
              <a:rPr lang="ko-KR" altLang="en-US" dirty="0" err="1" smtClean="0"/>
              <a:t>제거후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라플라시안</a:t>
            </a:r>
            <a:r>
              <a:rPr lang="ko-KR" altLang="en-US" dirty="0" smtClean="0"/>
              <a:t> 수행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/>
              <a:t>잡음에 강한 에지 검출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다양한 잡음 제거 방법 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비선형 </a:t>
            </a:r>
            <a:r>
              <a:rPr lang="ko-KR" altLang="en-US" dirty="0" err="1" smtClean="0"/>
              <a:t>필터링은</a:t>
            </a:r>
            <a:r>
              <a:rPr lang="ko-KR" altLang="en-US" dirty="0" smtClean="0"/>
              <a:t> 계산에서 속도 저하문제 발생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선형 </a:t>
            </a:r>
            <a:r>
              <a:rPr lang="ko-KR" altLang="en-US" dirty="0" err="1" smtClean="0"/>
              <a:t>필터링으로</a:t>
            </a:r>
            <a:r>
              <a:rPr lang="ko-KR" altLang="en-US" dirty="0" smtClean="0"/>
              <a:t> 단일 마스크 생성</a:t>
            </a:r>
            <a:endParaRPr lang="ko-KR" alt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788024"/>
            <a:ext cx="5836434" cy="4886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3505572"/>
            <a:ext cx="3571875" cy="771525"/>
          </a:xfrm>
          <a:prstGeom prst="roundRect">
            <a:avLst>
              <a:gd name="adj" fmla="val 1918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335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2) </a:t>
            </a:r>
            <a:r>
              <a:rPr lang="en-US" altLang="ko-KR" dirty="0" err="1" smtClean="0"/>
              <a:t>LoG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DoG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DoG</a:t>
            </a:r>
            <a:r>
              <a:rPr lang="en-US" altLang="ko-KR" dirty="0" smtClean="0"/>
              <a:t>(Difference of Gaussian)</a:t>
            </a:r>
          </a:p>
          <a:p>
            <a:pPr lvl="1"/>
            <a:r>
              <a:rPr lang="ko-KR" altLang="en-US" dirty="0" smtClean="0"/>
              <a:t>단순한 방법으로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미분 계산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가우시안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스무딩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필터링의</a:t>
            </a:r>
            <a:r>
              <a:rPr lang="ko-KR" altLang="en-US" dirty="0" smtClean="0"/>
              <a:t> 차이를 이용해서 에지를 검출하는 방법</a:t>
            </a:r>
            <a:endParaRPr lang="ko-KR" alt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849388"/>
            <a:ext cx="6000667" cy="7862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400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481236"/>
            <a:ext cx="6173932" cy="4113068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2) </a:t>
            </a:r>
            <a:r>
              <a:rPr lang="en-US" altLang="ko-KR" dirty="0" err="1"/>
              <a:t>LoG</a:t>
            </a:r>
            <a:r>
              <a:rPr lang="ko-KR" altLang="en-US" dirty="0"/>
              <a:t>와 </a:t>
            </a:r>
            <a:r>
              <a:rPr lang="en-US" altLang="ko-KR" dirty="0" err="1"/>
              <a:t>DoG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23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2) </a:t>
            </a:r>
            <a:r>
              <a:rPr lang="en-US" altLang="ko-KR" dirty="0" err="1"/>
              <a:t>LoG</a:t>
            </a:r>
            <a:r>
              <a:rPr lang="ko-KR" altLang="en-US" dirty="0"/>
              <a:t>와 </a:t>
            </a:r>
            <a:r>
              <a:rPr lang="en-US" altLang="ko-KR" dirty="0" err="1"/>
              <a:t>DoG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</a:t>
            </a:r>
            <a:r>
              <a:rPr lang="ko-KR" altLang="en-US" dirty="0"/>
              <a:t>과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44365" y="3809678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입력영상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6" y="1001366"/>
            <a:ext cx="2175507" cy="274800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557" y="1001366"/>
            <a:ext cx="2175507" cy="27480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821" y="985292"/>
            <a:ext cx="2175507" cy="274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6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7.2.5 </a:t>
            </a:r>
            <a:r>
              <a:rPr lang="ko-KR" altLang="en-US" dirty="0"/>
              <a:t>캐니 에지 검출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잡음은 다른 부분과 경계를 </a:t>
            </a:r>
            <a:r>
              <a:rPr lang="ko-KR" altLang="en-US" dirty="0" smtClean="0"/>
              <a:t>이루는 경우 많음</a:t>
            </a:r>
            <a:endParaRPr lang="en-US" altLang="ko-KR" dirty="0" smtClean="0"/>
          </a:p>
          <a:p>
            <a:pPr lvl="1"/>
            <a:r>
              <a:rPr lang="ko-KR" altLang="en-US" dirty="0"/>
              <a:t>대부분의 </a:t>
            </a:r>
            <a:r>
              <a:rPr lang="ko-KR" altLang="en-US" dirty="0" smtClean="0"/>
              <a:t>에지 </a:t>
            </a:r>
            <a:r>
              <a:rPr lang="ko-KR" altLang="en-US" dirty="0"/>
              <a:t>검출 방법이 이 잡음들을 </a:t>
            </a:r>
            <a:r>
              <a:rPr lang="ko-KR" altLang="en-US" dirty="0" err="1"/>
              <a:t>에지로</a:t>
            </a:r>
            <a:r>
              <a:rPr lang="ko-KR" altLang="en-US" dirty="0"/>
              <a:t> </a:t>
            </a:r>
            <a:r>
              <a:rPr lang="ko-KR" altLang="en-US" dirty="0" smtClean="0"/>
              <a:t>검출</a:t>
            </a:r>
            <a:endParaRPr lang="en-US" altLang="ko-KR" dirty="0" smtClean="0"/>
          </a:p>
          <a:p>
            <a:pPr lvl="1"/>
            <a:r>
              <a:rPr lang="ko-KR" altLang="en-US" dirty="0"/>
              <a:t>이런 문제를 보안하는 방법 중의 </a:t>
            </a:r>
            <a:r>
              <a:rPr lang="ko-KR" altLang="en-US" dirty="0" smtClean="0"/>
              <a:t>하나가 </a:t>
            </a:r>
            <a:r>
              <a:rPr lang="ko-KR" altLang="en-US" dirty="0"/>
              <a:t>캐니 에지</a:t>
            </a:r>
            <a:r>
              <a:rPr lang="en-US" altLang="ko-KR" dirty="0"/>
              <a:t>(Canny Edge) </a:t>
            </a:r>
            <a:r>
              <a:rPr lang="ko-KR" altLang="en-US" dirty="0"/>
              <a:t>검출 </a:t>
            </a:r>
            <a:r>
              <a:rPr lang="ko-KR" altLang="en-US" dirty="0" smtClean="0"/>
              <a:t>기법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/>
              <a:t>캐니 에지 </a:t>
            </a:r>
            <a:r>
              <a:rPr lang="ko-KR" altLang="en-US" dirty="0" smtClean="0"/>
              <a:t>검출 </a:t>
            </a:r>
            <a:r>
              <a:rPr lang="en-US" altLang="ko-KR" dirty="0" smtClean="0"/>
              <a:t>-</a:t>
            </a:r>
            <a:r>
              <a:rPr lang="ko-KR" altLang="en-US" dirty="0" smtClean="0"/>
              <a:t>여러 </a:t>
            </a:r>
            <a:r>
              <a:rPr lang="ko-KR" altLang="en-US" dirty="0"/>
              <a:t>단계의 알고리즘으로 구성된 에지 검출 </a:t>
            </a:r>
            <a:r>
              <a:rPr lang="ko-KR" altLang="en-US" dirty="0" smtClean="0"/>
              <a:t>방법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97460"/>
            <a:ext cx="6267539" cy="16201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70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7.2.5 </a:t>
            </a:r>
            <a:r>
              <a:rPr lang="ko-KR" altLang="en-US" smtClean="0"/>
              <a:t>캐니 에지 검출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dirty="0" err="1" smtClean="0"/>
              <a:t>블러링</a:t>
            </a:r>
            <a:r>
              <a:rPr lang="ko-KR" altLang="en-US" dirty="0" smtClean="0"/>
              <a:t> </a:t>
            </a:r>
            <a:r>
              <a:rPr lang="en-US" altLang="ko-KR" dirty="0" smtClean="0"/>
              <a:t>- 5×5 </a:t>
            </a:r>
            <a:r>
              <a:rPr lang="ko-KR" altLang="en-US" dirty="0" smtClean="0"/>
              <a:t>크기의 </a:t>
            </a:r>
            <a:r>
              <a:rPr lang="ko-KR" altLang="en-US" dirty="0" err="1" smtClean="0"/>
              <a:t>가우시안</a:t>
            </a:r>
            <a:r>
              <a:rPr lang="ko-KR" altLang="en-US" dirty="0" smtClean="0"/>
              <a:t> 필터 적용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불필요한 잡음 제거 및 필터 크기는  변경가능</a:t>
            </a:r>
            <a:endParaRPr lang="en-US" altLang="ko-KR" dirty="0" smtClean="0"/>
          </a:p>
          <a:p>
            <a:pPr lvl="4"/>
            <a:endParaRPr lang="en-US" altLang="ko-KR" dirty="0" smtClean="0"/>
          </a:p>
          <a:p>
            <a:r>
              <a:rPr lang="en-US" altLang="ko-KR" dirty="0" smtClean="0"/>
              <a:t>2)</a:t>
            </a:r>
            <a:r>
              <a:rPr lang="ko-KR" altLang="en-US" dirty="0" err="1" smtClean="0"/>
              <a:t>화소</a:t>
            </a:r>
            <a:r>
              <a:rPr lang="ko-KR" altLang="en-US" dirty="0" smtClean="0"/>
              <a:t> 기울기</a:t>
            </a:r>
            <a:r>
              <a:rPr lang="en-US" altLang="ko-KR" dirty="0" smtClean="0"/>
              <a:t>(gradient) </a:t>
            </a:r>
            <a:r>
              <a:rPr lang="ko-KR" altLang="en-US" dirty="0" smtClean="0"/>
              <a:t>검출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가로 방향과 세로 방향의 </a:t>
            </a:r>
            <a:r>
              <a:rPr lang="ko-KR" altLang="en-US" dirty="0" err="1" smtClean="0"/>
              <a:t>소벨</a:t>
            </a:r>
            <a:r>
              <a:rPr lang="ko-KR" altLang="en-US" dirty="0" smtClean="0"/>
              <a:t> 마스크로 회선 적용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회선 </a:t>
            </a:r>
            <a:r>
              <a:rPr lang="ko-KR" altLang="en-US" dirty="0" err="1" smtClean="0"/>
              <a:t>완된</a:t>
            </a:r>
            <a:r>
              <a:rPr lang="ko-KR" altLang="en-US" dirty="0" smtClean="0"/>
              <a:t> 행렬로 </a:t>
            </a:r>
            <a:r>
              <a:rPr lang="ko-KR" altLang="en-US" dirty="0" err="1" smtClean="0"/>
              <a:t>화소</a:t>
            </a:r>
            <a:r>
              <a:rPr lang="ko-KR" altLang="en-US" dirty="0" smtClean="0"/>
              <a:t> 기울기의 크기</a:t>
            </a:r>
            <a:r>
              <a:rPr lang="en-US" altLang="ko-KR" dirty="0" smtClean="0"/>
              <a:t>(magnitude)</a:t>
            </a:r>
            <a:r>
              <a:rPr lang="ko-KR" altLang="en-US" dirty="0" smtClean="0"/>
              <a:t>와 방향</a:t>
            </a:r>
            <a:r>
              <a:rPr lang="en-US" altLang="ko-KR" dirty="0" smtClean="0"/>
              <a:t>(direction)</a:t>
            </a:r>
            <a:r>
              <a:rPr lang="ko-KR" altLang="en-US" dirty="0" smtClean="0"/>
              <a:t> 계산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기울기 방향은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 방향</a:t>
            </a:r>
            <a:r>
              <a:rPr lang="en-US" altLang="ko-KR" dirty="0" smtClean="0"/>
              <a:t>(0, 45, 90, 135)</a:t>
            </a:r>
            <a:r>
              <a:rPr lang="ko-KR" altLang="en-US" dirty="0" smtClean="0"/>
              <a:t>으로 근사하여 단순화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894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7.2.5 </a:t>
            </a:r>
            <a:r>
              <a:rPr lang="ko-KR" altLang="en-US" dirty="0"/>
              <a:t>캐니 에지 검출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3) </a:t>
            </a:r>
            <a:r>
              <a:rPr lang="ko-KR" altLang="en-US" dirty="0" err="1"/>
              <a:t>비최대치</a:t>
            </a:r>
            <a:r>
              <a:rPr lang="ko-KR" altLang="en-US" dirty="0"/>
              <a:t> 억제</a:t>
            </a:r>
            <a:r>
              <a:rPr lang="en-US" altLang="ko-KR" dirty="0"/>
              <a:t>(non-maximum </a:t>
            </a:r>
            <a:r>
              <a:rPr lang="en-US" altLang="ko-KR" dirty="0" smtClean="0"/>
              <a:t>suppression)</a:t>
            </a:r>
          </a:p>
          <a:p>
            <a:pPr lvl="1"/>
            <a:r>
              <a:rPr lang="ko-KR" altLang="en-US" dirty="0"/>
              <a:t>기울기의 방향과 </a:t>
            </a:r>
            <a:r>
              <a:rPr lang="ko-KR" altLang="en-US" dirty="0" err="1" smtClean="0"/>
              <a:t>에지의</a:t>
            </a:r>
            <a:r>
              <a:rPr lang="ko-KR" altLang="en-US" dirty="0" smtClean="0"/>
              <a:t> 방향은 수직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4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기울기 방향에 따른 이웃 </a:t>
            </a:r>
            <a:r>
              <a:rPr lang="ko-KR" altLang="en-US" dirty="0" err="1" smtClean="0"/>
              <a:t>화소</a:t>
            </a:r>
            <a:r>
              <a:rPr lang="ko-KR" altLang="en-US" dirty="0" smtClean="0"/>
              <a:t> 선택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405222"/>
            <a:ext cx="3528043" cy="1524286"/>
          </a:xfrm>
          <a:prstGeom prst="roundRect">
            <a:avLst>
              <a:gd name="adj" fmla="val 851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822" y="3485178"/>
            <a:ext cx="5784273" cy="1939636"/>
          </a:xfrm>
          <a:prstGeom prst="roundRect">
            <a:avLst>
              <a:gd name="adj" fmla="val 8004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720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7.2.5 </a:t>
            </a:r>
            <a:r>
              <a:rPr lang="ko-KR" altLang="en-US" smtClean="0"/>
              <a:t>캐니 에지 검출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4) </a:t>
            </a:r>
            <a:r>
              <a:rPr lang="ko-KR" altLang="en-US" dirty="0" smtClean="0"/>
              <a:t>이력 </a:t>
            </a:r>
            <a:r>
              <a:rPr lang="ko-KR" altLang="en-US" dirty="0" err="1" smtClean="0"/>
              <a:t>임계값</a:t>
            </a:r>
            <a:r>
              <a:rPr lang="ko-KR" altLang="en-US" dirty="0" smtClean="0"/>
              <a:t> 방법</a:t>
            </a:r>
            <a:r>
              <a:rPr lang="en-US" altLang="ko-KR" dirty="0" smtClean="0"/>
              <a:t>(hysteresis thresholding)</a:t>
            </a:r>
          </a:p>
          <a:p>
            <a:pPr lvl="1"/>
            <a:r>
              <a:rPr lang="ko-KR" altLang="en-US" dirty="0" smtClean="0"/>
              <a:t>두 개의 </a:t>
            </a:r>
            <a:r>
              <a:rPr lang="ko-KR" altLang="en-US" dirty="0" err="1" smtClean="0"/>
              <a:t>임계값</a:t>
            </a:r>
            <a:r>
              <a:rPr lang="en-US" altLang="ko-KR" dirty="0" smtClean="0"/>
              <a:t>(Thigh , </a:t>
            </a:r>
            <a:r>
              <a:rPr lang="en-US" altLang="ko-KR" dirty="0" err="1" smtClean="0"/>
              <a:t>Tlow</a:t>
            </a:r>
            <a:r>
              <a:rPr lang="en-US" altLang="ko-KR" dirty="0" smtClean="0"/>
              <a:t> )</a:t>
            </a:r>
            <a:r>
              <a:rPr lang="ko-KR" altLang="en-US" dirty="0"/>
              <a:t> </a:t>
            </a:r>
            <a:r>
              <a:rPr lang="ko-KR" altLang="en-US" dirty="0" smtClean="0"/>
              <a:t>사용해 에지 이력 추적으로 에지 결정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각 </a:t>
            </a:r>
            <a:r>
              <a:rPr lang="ko-KR" altLang="en-US" dirty="0" err="1" smtClean="0"/>
              <a:t>화소에서</a:t>
            </a:r>
            <a:r>
              <a:rPr lang="ko-KR" altLang="en-US" dirty="0" smtClean="0"/>
              <a:t> 높은 </a:t>
            </a:r>
            <a:r>
              <a:rPr lang="ko-KR" altLang="en-US" dirty="0" err="1" smtClean="0"/>
              <a:t>임계값보다</a:t>
            </a:r>
            <a:r>
              <a:rPr lang="ko-KR" altLang="en-US" dirty="0" smtClean="0"/>
              <a:t> 크면 에지 추적 시작 </a:t>
            </a:r>
            <a:endParaRPr lang="en-US" altLang="ko-KR" dirty="0" smtClean="0"/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/>
              <a:t>추적하면 추적하지 않은 이웃 </a:t>
            </a:r>
            <a:r>
              <a:rPr lang="ko-KR" altLang="en-US" dirty="0" err="1" smtClean="0"/>
              <a:t>화소로</a:t>
            </a:r>
            <a:r>
              <a:rPr lang="ko-KR" altLang="en-US" dirty="0" smtClean="0"/>
              <a:t> 낮은 </a:t>
            </a:r>
            <a:r>
              <a:rPr lang="ko-KR" altLang="en-US" dirty="0" err="1" smtClean="0"/>
              <a:t>임계값보다</a:t>
            </a:r>
            <a:r>
              <a:rPr lang="ko-KR" altLang="en-US" dirty="0" smtClean="0"/>
              <a:t> 큰 </a:t>
            </a:r>
            <a:r>
              <a:rPr lang="ko-KR" altLang="en-US" dirty="0" err="1" smtClean="0"/>
              <a:t>화소를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에지로</a:t>
            </a:r>
            <a:r>
              <a:rPr lang="ko-KR" altLang="en-US" dirty="0" smtClean="0"/>
              <a:t> 결정</a:t>
            </a:r>
            <a:endParaRPr lang="ko-KR" altLang="en-US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1991714" y="2917507"/>
            <a:ext cx="641088" cy="249824"/>
          </a:xfrm>
          <a:prstGeom prst="wedgeRoundRectCallout">
            <a:avLst>
              <a:gd name="adj1" fmla="val 90478"/>
              <a:gd name="adj2" fmla="val 20830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ko-KR" altLang="en-US" sz="125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추적 시작</a:t>
            </a:r>
            <a:endParaRPr lang="en-US" altLang="ko-KR" sz="125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209428"/>
            <a:ext cx="5429250" cy="2800350"/>
          </a:xfrm>
          <a:prstGeom prst="roundRect">
            <a:avLst>
              <a:gd name="adj" fmla="val 867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5087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7.1.1 </a:t>
            </a:r>
            <a:r>
              <a:rPr lang="ko-KR" altLang="en-US" smtClean="0"/>
              <a:t>공간 영역의 개념과 회선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화소</a:t>
            </a:r>
            <a:r>
              <a:rPr lang="ko-KR" altLang="en-US" dirty="0" smtClean="0"/>
              <a:t> 기반 처리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화소값</a:t>
            </a:r>
            <a:r>
              <a:rPr lang="ko-KR" altLang="en-US" dirty="0" smtClean="0"/>
              <a:t> 각각에 대해 여러 가지 연산 수행</a:t>
            </a:r>
          </a:p>
          <a:p>
            <a:r>
              <a:rPr lang="ko-KR" altLang="en-US" dirty="0" smtClean="0"/>
              <a:t>역 기반 처리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마스크</a:t>
            </a:r>
            <a:r>
              <a:rPr lang="en-US" altLang="ko-KR" dirty="0" smtClean="0"/>
              <a:t>(mask)</a:t>
            </a:r>
            <a:r>
              <a:rPr lang="ko-KR" altLang="en-US" dirty="0" smtClean="0"/>
              <a:t>라 불리는 규정된 영역을 기반으로 연산 수행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커널</a:t>
            </a:r>
            <a:r>
              <a:rPr lang="en-US" altLang="ko-KR" dirty="0" smtClean="0"/>
              <a:t>(kernel), </a:t>
            </a:r>
            <a:r>
              <a:rPr lang="ko-KR" altLang="en-US" dirty="0" smtClean="0"/>
              <a:t>윈도우</a:t>
            </a:r>
            <a:r>
              <a:rPr lang="en-US" altLang="ko-KR" dirty="0" smtClean="0"/>
              <a:t>(window), </a:t>
            </a:r>
            <a:r>
              <a:rPr lang="ko-KR" altLang="en-US" dirty="0" smtClean="0"/>
              <a:t>필터</a:t>
            </a:r>
            <a:r>
              <a:rPr lang="en-US" altLang="ko-KR" dirty="0" smtClean="0"/>
              <a:t>(filter)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427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7.2.5 </a:t>
            </a:r>
            <a:r>
              <a:rPr lang="ko-KR" altLang="en-US" dirty="0"/>
              <a:t>캐니 에지 검출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4572000" y="3097527"/>
            <a:ext cx="1789360" cy="480053"/>
            <a:chOff x="4572000" y="3717032"/>
            <a:chExt cx="2147232" cy="576064"/>
          </a:xfrm>
        </p:grpSpPr>
        <p:sp>
          <p:nvSpPr>
            <p:cNvPr id="5" name="모서리가 둥근 사각형 설명선 4"/>
            <p:cNvSpPr/>
            <p:nvPr/>
          </p:nvSpPr>
          <p:spPr>
            <a:xfrm>
              <a:off x="5220072" y="3717032"/>
              <a:ext cx="1499160" cy="329768"/>
            </a:xfrm>
            <a:prstGeom prst="wedgeRoundRectCallout">
              <a:avLst>
                <a:gd name="adj1" fmla="val -86358"/>
                <a:gd name="adj2" fmla="val 67732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0000" rIns="30000" rtlCol="0" anchor="ctr"/>
            <a:lstStyle/>
            <a:p>
              <a:pPr algn="ctr"/>
              <a:r>
                <a:rPr lang="ko-KR" altLang="en-US" sz="1250" dirty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가로방향</a:t>
              </a:r>
              <a:r>
                <a:rPr lang="en-US" altLang="ko-KR" sz="1250" dirty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ko-KR" altLang="en-US" sz="1250" dirty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세로방향 에지</a:t>
              </a:r>
              <a:endParaRPr lang="en-US" altLang="ko-KR" sz="125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오른쪽 중괄호 3"/>
            <p:cNvSpPr/>
            <p:nvPr/>
          </p:nvSpPr>
          <p:spPr>
            <a:xfrm>
              <a:off x="4572000" y="3933056"/>
              <a:ext cx="72008" cy="360040"/>
            </a:xfrm>
            <a:prstGeom prst="rightBrac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500"/>
            </a:p>
          </p:txBody>
        </p:sp>
      </p:grpSp>
      <p:sp>
        <p:nvSpPr>
          <p:cNvPr id="9" name="모서리가 둥근 사각형 설명선 8"/>
          <p:cNvSpPr/>
          <p:nvPr/>
        </p:nvSpPr>
        <p:spPr>
          <a:xfrm>
            <a:off x="2309115" y="4515155"/>
            <a:ext cx="1662818" cy="442579"/>
          </a:xfrm>
          <a:prstGeom prst="wedgeRoundRectCallout">
            <a:avLst>
              <a:gd name="adj1" fmla="val 44091"/>
              <a:gd name="adj2" fmla="val -20764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ko-KR" altLang="en-US" sz="125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가로</a:t>
            </a:r>
            <a:r>
              <a:rPr lang="en-US" altLang="ko-KR" sz="125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25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세로 값으로 기울기 계산 </a:t>
            </a:r>
            <a:endParaRPr lang="en-US" altLang="ko-KR" sz="125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ko-KR" sz="125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ko-KR" altLang="en-US" sz="125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라디안이 아닌 </a:t>
            </a:r>
            <a:r>
              <a:rPr lang="ko-KR" altLang="en-US" sz="125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각도값으로</a:t>
            </a:r>
            <a:r>
              <a:rPr lang="ko-KR" altLang="en-US" sz="125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반환</a:t>
            </a:r>
            <a:endParaRPr lang="en-US" altLang="ko-KR" sz="125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97551" y="464326"/>
            <a:ext cx="6156614" cy="5269811"/>
            <a:chOff x="827584" y="409228"/>
            <a:chExt cx="6772275" cy="676875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584" y="409228"/>
              <a:ext cx="6772275" cy="32956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t="1648" b="61981"/>
            <a:stretch/>
          </p:blipFill>
          <p:spPr>
            <a:xfrm>
              <a:off x="832346" y="3595880"/>
              <a:ext cx="6762750" cy="3582100"/>
            </a:xfrm>
            <a:prstGeom prst="rect">
              <a:avLst/>
            </a:prstGeom>
          </p:spPr>
        </p:pic>
      </p:grpSp>
      <p:sp>
        <p:nvSpPr>
          <p:cNvPr id="12" name="모서리가 둥근 사각형 설명선 11"/>
          <p:cNvSpPr/>
          <p:nvPr/>
        </p:nvSpPr>
        <p:spPr>
          <a:xfrm>
            <a:off x="-36512" y="2497460"/>
            <a:ext cx="1662818" cy="402345"/>
          </a:xfrm>
          <a:prstGeom prst="wedgeRoundRectCallout">
            <a:avLst>
              <a:gd name="adj1" fmla="val 69519"/>
              <a:gd name="adj2" fmla="val 1552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기울기 방향에 따라 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두 개의 이웃 </a:t>
            </a:r>
            <a:r>
              <a:rPr lang="ko-KR" altLang="en-US" sz="11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화소</a:t>
            </a:r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선택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012160" y="4687403"/>
            <a:ext cx="1662818" cy="402345"/>
          </a:xfrm>
          <a:prstGeom prst="wedgeRoundRectCallout">
            <a:avLst>
              <a:gd name="adj1" fmla="val -87391"/>
              <a:gd name="adj2" fmla="val 10084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ko-KR" altLang="en-US" sz="11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중심화소가</a:t>
            </a:r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두 </a:t>
            </a:r>
            <a:r>
              <a:rPr lang="ko-KR" altLang="en-US" sz="11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이웃화소보다</a:t>
            </a:r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작으면 억제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500" y="481236"/>
            <a:ext cx="3641434" cy="174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67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t="40212"/>
          <a:stretch/>
        </p:blipFill>
        <p:spPr>
          <a:xfrm>
            <a:off x="624533" y="573850"/>
            <a:ext cx="5992218" cy="5217499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7.2.5 </a:t>
            </a:r>
            <a:r>
              <a:rPr lang="ko-KR" altLang="en-US" dirty="0"/>
              <a:t>캐니 에지 검출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4427985" y="2221975"/>
            <a:ext cx="2084624" cy="1691097"/>
            <a:chOff x="5796136" y="3429000"/>
            <a:chExt cx="2501548" cy="2232248"/>
          </a:xfrm>
        </p:grpSpPr>
        <p:sp>
          <p:nvSpPr>
            <p:cNvPr id="14" name="모서리가 둥근 사각형 설명선 13"/>
            <p:cNvSpPr/>
            <p:nvPr/>
          </p:nvSpPr>
          <p:spPr>
            <a:xfrm>
              <a:off x="6483700" y="3792640"/>
              <a:ext cx="1813984" cy="438922"/>
            </a:xfrm>
            <a:prstGeom prst="wedgeRoundRectCallout">
              <a:avLst>
                <a:gd name="adj1" fmla="val -72972"/>
                <a:gd name="adj2" fmla="val 124642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0000" rIns="30000" rtlCol="0" anchor="ctr"/>
            <a:lstStyle/>
            <a:p>
              <a:pPr algn="ctr"/>
              <a:r>
                <a:rPr lang="ko-KR" altLang="en-US" sz="1100" dirty="0" err="1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제귀</a:t>
              </a:r>
              <a:r>
                <a:rPr lang="ko-KR" altLang="en-US" sz="1100" dirty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호출로 </a:t>
              </a:r>
              <a:r>
                <a:rPr lang="en-US" altLang="ko-KR" sz="1100" dirty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r>
                <a:rPr lang="ko-KR" altLang="en-US" sz="1100" dirty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방향으로 추적 수행</a:t>
              </a:r>
              <a:endParaRPr lang="en-US" altLang="ko-KR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오른쪽 중괄호 16"/>
            <p:cNvSpPr/>
            <p:nvPr/>
          </p:nvSpPr>
          <p:spPr>
            <a:xfrm>
              <a:off x="5796136" y="3429000"/>
              <a:ext cx="282753" cy="2232248"/>
            </a:xfrm>
            <a:prstGeom prst="rightBrac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500"/>
            </a:p>
          </p:txBody>
        </p:sp>
      </p:grpSp>
    </p:spTree>
    <p:extLst>
      <p:ext uri="{BB962C8B-B14F-4D97-AF65-F5344CB8AC3E}">
        <p14:creationId xmlns:p14="http://schemas.microsoft.com/office/powerpoint/2010/main" val="394107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72319" y="490621"/>
            <a:ext cx="6360860" cy="5237606"/>
            <a:chOff x="596219" y="666819"/>
            <a:chExt cx="5874148" cy="488521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/>
            <a:srcRect t="96911"/>
            <a:stretch/>
          </p:blipFill>
          <p:spPr>
            <a:xfrm>
              <a:off x="596219" y="666819"/>
              <a:ext cx="5874148" cy="264242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219" y="907607"/>
              <a:ext cx="5636281" cy="4644422"/>
            </a:xfrm>
            <a:prstGeom prst="rect">
              <a:avLst/>
            </a:prstGeom>
          </p:spPr>
        </p:pic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7.2.5 </a:t>
            </a:r>
            <a:r>
              <a:rPr lang="ko-KR" altLang="en-US" dirty="0"/>
              <a:t>캐니 에지 검출</a:t>
            </a: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4138518" y="1782507"/>
            <a:ext cx="938618" cy="274807"/>
          </a:xfrm>
          <a:prstGeom prst="wedgeRoundRectCallout">
            <a:avLst>
              <a:gd name="adj1" fmla="val -97794"/>
              <a:gd name="adj2" fmla="val 6388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표준 편차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2710599" y="4801716"/>
            <a:ext cx="853289" cy="227114"/>
          </a:xfrm>
          <a:prstGeom prst="wedgeRoundRectCallout">
            <a:avLst>
              <a:gd name="adj1" fmla="val -57972"/>
              <a:gd name="adj2" fmla="val -17956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낮은 </a:t>
            </a:r>
            <a:r>
              <a:rPr lang="ko-KR" altLang="en-US" sz="105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임계값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3097093" y="4081636"/>
            <a:ext cx="853289" cy="227114"/>
          </a:xfrm>
          <a:prstGeom prst="wedgeRoundRectCallout">
            <a:avLst>
              <a:gd name="adj1" fmla="val -71884"/>
              <a:gd name="adj2" fmla="val 10393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높은 </a:t>
            </a:r>
            <a:r>
              <a:rPr lang="ko-KR" altLang="en-US" sz="105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임계값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54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7.2.5 </a:t>
            </a:r>
            <a:r>
              <a:rPr lang="ko-KR" altLang="en-US" dirty="0"/>
              <a:t>캐니 에지 검출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41629" y="3974495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입력영상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87" y="956901"/>
            <a:ext cx="2599450" cy="29652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670" y="963101"/>
            <a:ext cx="2599450" cy="29652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966" y="956901"/>
            <a:ext cx="2599450" cy="296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68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7.3 </a:t>
            </a:r>
            <a:r>
              <a:rPr lang="ko-KR" altLang="en-US" dirty="0"/>
              <a:t>기타 </a:t>
            </a:r>
            <a:r>
              <a:rPr lang="ko-KR" altLang="en-US" dirty="0" err="1"/>
              <a:t>필터링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7.3.1 </a:t>
            </a:r>
            <a:r>
              <a:rPr lang="ko-KR" altLang="en-US" dirty="0"/>
              <a:t>최댓값</a:t>
            </a:r>
            <a:r>
              <a:rPr lang="en-US" altLang="ko-KR" dirty="0"/>
              <a:t>/</a:t>
            </a:r>
            <a:r>
              <a:rPr lang="ko-KR" altLang="en-US" dirty="0"/>
              <a:t>최솟값 </a:t>
            </a:r>
            <a:r>
              <a:rPr lang="ko-KR" altLang="en-US" dirty="0" err="1"/>
              <a:t>필터링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7.3.2 </a:t>
            </a:r>
            <a:r>
              <a:rPr lang="ko-KR" altLang="en-US" dirty="0"/>
              <a:t>평균값 </a:t>
            </a:r>
            <a:r>
              <a:rPr lang="ko-KR" altLang="en-US" dirty="0" err="1"/>
              <a:t>필터링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7.3.3 </a:t>
            </a:r>
            <a:r>
              <a:rPr lang="ko-KR" altLang="en-US" dirty="0"/>
              <a:t>미디언 </a:t>
            </a:r>
            <a:r>
              <a:rPr lang="ko-KR" altLang="en-US" dirty="0" err="1" smtClean="0"/>
              <a:t>필터링</a:t>
            </a:r>
            <a:endParaRPr lang="en-US" altLang="ko-KR" dirty="0"/>
          </a:p>
          <a:p>
            <a:r>
              <a:rPr lang="en-US" altLang="ko-KR" dirty="0"/>
              <a:t>7.3.4 </a:t>
            </a:r>
            <a:r>
              <a:rPr lang="ko-KR" altLang="en-US" dirty="0" err="1"/>
              <a:t>가우시안</a:t>
            </a:r>
            <a:r>
              <a:rPr lang="ko-KR" altLang="en-US" dirty="0"/>
              <a:t> </a:t>
            </a:r>
            <a:r>
              <a:rPr lang="ko-KR" altLang="en-US" dirty="0" err="1"/>
              <a:t>스무딩</a:t>
            </a:r>
            <a:r>
              <a:rPr lang="ko-KR" altLang="en-US" dirty="0"/>
              <a:t> </a:t>
            </a:r>
            <a:r>
              <a:rPr lang="ko-KR" altLang="en-US" dirty="0" err="1"/>
              <a:t>필터링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899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7.3.1 </a:t>
            </a:r>
            <a:r>
              <a:rPr lang="ko-KR" altLang="en-US" dirty="0"/>
              <a:t>최댓값</a:t>
            </a:r>
            <a:r>
              <a:rPr lang="en-US" altLang="ko-KR" dirty="0"/>
              <a:t>/</a:t>
            </a:r>
            <a:r>
              <a:rPr lang="ko-KR" altLang="en-US" dirty="0"/>
              <a:t>최솟값 </a:t>
            </a:r>
            <a:r>
              <a:rPr lang="ko-KR" altLang="en-US" dirty="0" err="1"/>
              <a:t>필터링</a:t>
            </a:r>
            <a:r>
              <a:rPr lang="ko-KR" altLang="en-US" dirty="0"/>
              <a:t>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입력 영상의 해당 </a:t>
            </a:r>
            <a:r>
              <a:rPr lang="ko-KR" altLang="en-US" dirty="0" err="1" smtClean="0"/>
              <a:t>화소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중심화소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에서 마스크로 씌워진 영역의 </a:t>
            </a:r>
            <a:r>
              <a:rPr lang="ko-KR" altLang="en-US" dirty="0" err="1" smtClean="0"/>
              <a:t>입력화소들을</a:t>
            </a:r>
            <a:r>
              <a:rPr lang="ko-KR" altLang="en-US" dirty="0" smtClean="0"/>
              <a:t> 가져와서 그 중에 최댓값</a:t>
            </a:r>
            <a:r>
              <a:rPr lang="en-US" altLang="ko-KR" dirty="0" smtClean="0"/>
              <a:t>/</a:t>
            </a:r>
            <a:r>
              <a:rPr lang="ko-KR" altLang="en-US" dirty="0" smtClean="0"/>
              <a:t>최솟값을 </a:t>
            </a:r>
            <a:r>
              <a:rPr lang="ko-KR" altLang="en-US" dirty="0" err="1" smtClean="0"/>
              <a:t>출력화소로</a:t>
            </a:r>
            <a:r>
              <a:rPr lang="ko-KR" altLang="en-US" dirty="0" smtClean="0"/>
              <a:t> 결정하는 방법</a:t>
            </a:r>
            <a:endParaRPr lang="ko-KR" altLang="en-US" dirty="0"/>
          </a:p>
        </p:txBody>
      </p:sp>
      <p:pic>
        <p:nvPicPr>
          <p:cNvPr id="48129" name="_x222325176" descr="EMB00001e4812c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714" y="1417340"/>
            <a:ext cx="5156473" cy="360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48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제목 3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7.3.1 </a:t>
            </a:r>
            <a:r>
              <a:rPr lang="ko-KR" altLang="en-US" dirty="0"/>
              <a:t>최댓값</a:t>
            </a:r>
            <a:r>
              <a:rPr lang="en-US" altLang="ko-KR" dirty="0"/>
              <a:t>/</a:t>
            </a:r>
            <a:r>
              <a:rPr lang="ko-KR" altLang="en-US" dirty="0"/>
              <a:t>최솟값 </a:t>
            </a:r>
            <a:r>
              <a:rPr lang="ko-KR" altLang="en-US" dirty="0" err="1"/>
              <a:t>필터링</a:t>
            </a:r>
            <a:r>
              <a:rPr lang="ko-KR" altLang="en-US" dirty="0"/>
              <a:t> </a:t>
            </a:r>
          </a:p>
        </p:txBody>
      </p:sp>
      <p:sp>
        <p:nvSpPr>
          <p:cNvPr id="35" name="내용 개체 틀 3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최댓값 </a:t>
            </a:r>
            <a:r>
              <a:rPr lang="ko-KR" altLang="en-US" dirty="0" err="1" smtClean="0"/>
              <a:t>필터링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가장 </a:t>
            </a:r>
            <a:r>
              <a:rPr lang="ko-KR" altLang="en-US" dirty="0"/>
              <a:t>큰 값인 밝은 색들로 </a:t>
            </a:r>
            <a:r>
              <a:rPr lang="ko-KR" altLang="en-US" dirty="0" err="1"/>
              <a:t>출력화소가</a:t>
            </a:r>
            <a:r>
              <a:rPr lang="ko-KR" altLang="en-US" dirty="0"/>
              <a:t>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돌출되는 어두운 </a:t>
            </a:r>
            <a:r>
              <a:rPr lang="ko-KR" altLang="en-US" dirty="0"/>
              <a:t>값이 </a:t>
            </a:r>
            <a:r>
              <a:rPr lang="ko-KR" altLang="en-US" dirty="0" smtClean="0"/>
              <a:t>제거 전체적으로 </a:t>
            </a:r>
            <a:r>
              <a:rPr lang="ko-KR" altLang="en-US" dirty="0"/>
              <a:t>밝은 </a:t>
            </a:r>
            <a:r>
              <a:rPr lang="ko-KR" altLang="en-US" dirty="0" smtClean="0"/>
              <a:t>영상이 됨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최솟값 </a:t>
            </a:r>
            <a:r>
              <a:rPr lang="ko-KR" altLang="en-US" dirty="0" err="1" smtClean="0"/>
              <a:t>필터링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가장 </a:t>
            </a:r>
            <a:r>
              <a:rPr lang="ko-KR" altLang="en-US" dirty="0"/>
              <a:t>작은 </a:t>
            </a:r>
            <a:r>
              <a:rPr lang="ko-KR" altLang="en-US" dirty="0" smtClean="0"/>
              <a:t>값들인 어두운 </a:t>
            </a:r>
            <a:r>
              <a:rPr lang="ko-KR" altLang="en-US" dirty="0"/>
              <a:t>색들로 </a:t>
            </a:r>
            <a:r>
              <a:rPr lang="ko-KR" altLang="en-US" dirty="0" err="1"/>
              <a:t>출력화소가</a:t>
            </a:r>
            <a:r>
              <a:rPr lang="ko-KR" altLang="en-US" dirty="0"/>
              <a:t>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돌출되는 </a:t>
            </a:r>
            <a:r>
              <a:rPr lang="ko-KR" altLang="en-US" dirty="0"/>
              <a:t>밝은 값들이 제거되며</a:t>
            </a:r>
            <a:r>
              <a:rPr lang="en-US" altLang="ko-KR" dirty="0"/>
              <a:t>, </a:t>
            </a:r>
            <a:r>
              <a:rPr lang="ko-KR" altLang="en-US" dirty="0" smtClean="0"/>
              <a:t>전체적으로 어두운 영상 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002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16" y="382643"/>
            <a:ext cx="5153447" cy="537028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7.3.1 </a:t>
            </a:r>
            <a:r>
              <a:rPr lang="ko-KR" altLang="en-US" dirty="0"/>
              <a:t>최댓값</a:t>
            </a:r>
            <a:r>
              <a:rPr lang="en-US" altLang="ko-KR" dirty="0"/>
              <a:t>/</a:t>
            </a:r>
            <a:r>
              <a:rPr lang="ko-KR" altLang="en-US" dirty="0"/>
              <a:t>최솟값 </a:t>
            </a:r>
            <a:r>
              <a:rPr lang="ko-KR" altLang="en-US" dirty="0" err="1"/>
              <a:t>필터링</a:t>
            </a:r>
            <a:r>
              <a:rPr lang="ko-KR" altLang="en-US" dirty="0"/>
              <a:t> </a:t>
            </a: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4683409" y="1633364"/>
            <a:ext cx="1511654" cy="402345"/>
          </a:xfrm>
          <a:prstGeom prst="wedgeRoundRectCallout">
            <a:avLst>
              <a:gd name="adj1" fmla="val -145733"/>
              <a:gd name="adj2" fmla="val 7422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입력영상 </a:t>
            </a:r>
            <a:r>
              <a:rPr lang="ko-KR" altLang="en-US" sz="105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끝단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마스크 절반 크기 조회 </a:t>
            </a:r>
            <a:r>
              <a:rPr lang="ko-KR" altLang="en-US" sz="105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안함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347864" y="614721"/>
            <a:ext cx="1829100" cy="442579"/>
          </a:xfrm>
          <a:prstGeom prst="wedgeRoundRectCallout">
            <a:avLst>
              <a:gd name="adj1" fmla="val -86046"/>
              <a:gd name="adj2" fmla="val 8076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이면 최댓값 </a:t>
            </a:r>
            <a:r>
              <a:rPr lang="ko-KR" altLang="en-US" sz="105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필터링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수행</a:t>
            </a:r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algn="ctr"/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이면 최솟값 </a:t>
            </a:r>
            <a:r>
              <a:rPr lang="ko-KR" altLang="en-US" sz="105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필터링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수행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489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7.3.1 </a:t>
            </a:r>
            <a:r>
              <a:rPr lang="ko-KR" altLang="en-US" dirty="0"/>
              <a:t>최댓값</a:t>
            </a:r>
            <a:r>
              <a:rPr lang="en-US" altLang="ko-KR" dirty="0"/>
              <a:t>/</a:t>
            </a:r>
            <a:r>
              <a:rPr lang="ko-KR" altLang="en-US" dirty="0"/>
              <a:t>최솟값 </a:t>
            </a:r>
            <a:r>
              <a:rPr lang="ko-KR" altLang="en-US" dirty="0" err="1"/>
              <a:t>필터링</a:t>
            </a:r>
            <a:r>
              <a:rPr lang="ko-KR" altLang="en-US" dirty="0"/>
              <a:t> 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057300"/>
            <a:ext cx="7027460" cy="274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26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7.3.2 </a:t>
            </a:r>
            <a:r>
              <a:rPr lang="ko-KR" altLang="en-US" dirty="0" smtClean="0"/>
              <a:t>평균값 </a:t>
            </a:r>
            <a:r>
              <a:rPr lang="ko-KR" altLang="en-US" dirty="0" err="1" smtClean="0"/>
              <a:t>필터링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마스크 영역 </a:t>
            </a:r>
            <a:r>
              <a:rPr lang="ko-KR" altLang="en-US" dirty="0" err="1" smtClean="0"/>
              <a:t>입력화소들의</a:t>
            </a:r>
            <a:r>
              <a:rPr lang="ko-KR" altLang="en-US" dirty="0" smtClean="0"/>
              <a:t> 평균을 구하여 </a:t>
            </a:r>
            <a:r>
              <a:rPr lang="ko-KR" altLang="en-US" dirty="0" err="1" smtClean="0"/>
              <a:t>출력화소로</a:t>
            </a:r>
            <a:r>
              <a:rPr lang="ko-KR" altLang="en-US" dirty="0" smtClean="0"/>
              <a:t> 지정하는 방법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005229"/>
            <a:ext cx="5127899" cy="4448002"/>
          </a:xfrm>
          <a:prstGeom prst="roundRect">
            <a:avLst>
              <a:gd name="adj" fmla="val 3868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2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7.1.1 </a:t>
            </a:r>
            <a:r>
              <a:rPr lang="ko-KR" altLang="en-US" dirty="0"/>
              <a:t>공간 영역의 개념과 회선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913284"/>
            <a:ext cx="6336704" cy="4333270"/>
          </a:xfrm>
          <a:prstGeom prst="roundRect">
            <a:avLst>
              <a:gd name="adj" fmla="val 950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2355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323528" y="481236"/>
            <a:ext cx="6243205" cy="4561539"/>
            <a:chOff x="460235" y="576111"/>
            <a:chExt cx="6867525" cy="501769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4" y="576111"/>
              <a:ext cx="6810375" cy="352425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/>
            <a:srcRect b="66257"/>
            <a:stretch/>
          </p:blipFill>
          <p:spPr>
            <a:xfrm>
              <a:off x="460235" y="4031814"/>
              <a:ext cx="6867525" cy="1561990"/>
            </a:xfrm>
            <a:prstGeom prst="rect">
              <a:avLst/>
            </a:prstGeom>
          </p:spPr>
        </p:pic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7.3.2 </a:t>
            </a:r>
            <a:r>
              <a:rPr lang="ko-KR" altLang="en-US" dirty="0"/>
              <a:t>평균값 </a:t>
            </a:r>
            <a:r>
              <a:rPr lang="ko-KR" altLang="en-US" dirty="0" err="1"/>
              <a:t>필터링</a:t>
            </a:r>
            <a:r>
              <a:rPr lang="ko-KR" altLang="en-US" dirty="0"/>
              <a:t> 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205324" y="4723978"/>
            <a:ext cx="1662820" cy="365770"/>
          </a:xfrm>
          <a:prstGeom prst="wedgeRoundRectCallout">
            <a:avLst>
              <a:gd name="adj1" fmla="val -100673"/>
              <a:gd name="adj2" fmla="val -16689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시작위치와 종료위치로 마스크 사각형 선언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3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t="32642"/>
          <a:stretch/>
        </p:blipFill>
        <p:spPr>
          <a:xfrm>
            <a:off x="755576" y="697260"/>
            <a:ext cx="6243205" cy="283463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7.3.2 </a:t>
            </a:r>
            <a:r>
              <a:rPr lang="ko-KR" altLang="en-US" dirty="0"/>
              <a:t>평균값 </a:t>
            </a:r>
            <a:r>
              <a:rPr lang="ko-KR" altLang="en-US" dirty="0" err="1"/>
              <a:t>필터링</a:t>
            </a:r>
            <a:r>
              <a:rPr lang="ko-KR" altLang="en-US" dirty="0"/>
              <a:t> 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6660232" y="1381638"/>
            <a:ext cx="1729353" cy="788908"/>
            <a:chOff x="5694846" y="5144580"/>
            <a:chExt cx="2075224" cy="946690"/>
          </a:xfrm>
        </p:grpSpPr>
        <p:sp>
          <p:nvSpPr>
            <p:cNvPr id="11" name="모서리가 둥근 사각형 설명선 10"/>
            <p:cNvSpPr/>
            <p:nvPr/>
          </p:nvSpPr>
          <p:spPr>
            <a:xfrm>
              <a:off x="6270910" y="5266957"/>
              <a:ext cx="1499160" cy="438923"/>
            </a:xfrm>
            <a:prstGeom prst="wedgeRoundRectCallout">
              <a:avLst>
                <a:gd name="adj1" fmla="val -64206"/>
                <a:gd name="adj2" fmla="val 45289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0000" rIns="30000" rtlCol="0" anchor="ctr"/>
            <a:lstStyle/>
            <a:p>
              <a:pPr algn="ctr"/>
              <a:r>
                <a:rPr lang="ko-KR" altLang="en-US" sz="1050" dirty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같은 기능을 수행하는 함수들</a:t>
              </a:r>
              <a:endParaRPr lang="en-US" altLang="ko-KR" sz="105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오른쪽 중괄호 11"/>
            <p:cNvSpPr/>
            <p:nvPr/>
          </p:nvSpPr>
          <p:spPr>
            <a:xfrm>
              <a:off x="5694846" y="5144580"/>
              <a:ext cx="342131" cy="946690"/>
            </a:xfrm>
            <a:prstGeom prst="rightBrac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500">
                <a:ln w="12700">
                  <a:solidFill>
                    <a:schemeClr val="tx1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070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143" y="1104552"/>
            <a:ext cx="2685081" cy="22119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248" y="3445345"/>
            <a:ext cx="2685081" cy="22119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751" y="3453982"/>
            <a:ext cx="2685081" cy="2211939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7.3.2 </a:t>
            </a:r>
            <a:r>
              <a:rPr lang="ko-KR" altLang="en-US" dirty="0"/>
              <a:t>평균값 </a:t>
            </a:r>
            <a:r>
              <a:rPr lang="ko-KR" altLang="en-US" dirty="0" err="1"/>
              <a:t>필터링</a:t>
            </a:r>
            <a:r>
              <a:rPr lang="ko-KR" altLang="en-US" dirty="0"/>
              <a:t> 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45035" y="3089784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입력영상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6892655" y="1597360"/>
            <a:ext cx="1135729" cy="274808"/>
          </a:xfrm>
          <a:prstGeom prst="wedgeRoundRectCallout">
            <a:avLst>
              <a:gd name="adj1" fmla="val -112957"/>
              <a:gd name="adj2" fmla="val 5384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ko-KR" altLang="en-US" sz="110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평균값 </a:t>
            </a:r>
            <a:r>
              <a:rPr lang="ko-KR" altLang="en-US" sz="11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필터링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6735544" y="3722819"/>
            <a:ext cx="938619" cy="274808"/>
          </a:xfrm>
          <a:prstGeom prst="wedgeRoundRectCallout">
            <a:avLst>
              <a:gd name="adj1" fmla="val -112957"/>
              <a:gd name="adj2" fmla="val 5384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박스 </a:t>
            </a:r>
            <a:r>
              <a:rPr lang="ko-KR" altLang="en-US" sz="11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필터링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316784" y="3637587"/>
            <a:ext cx="582808" cy="274808"/>
          </a:xfrm>
          <a:prstGeom prst="wedgeRoundRectCallout">
            <a:avLst>
              <a:gd name="adj1" fmla="val 110657"/>
              <a:gd name="adj2" fmla="val 14627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ko-KR" altLang="en-US" sz="11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블러링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295" y="1164896"/>
            <a:ext cx="2628601" cy="215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8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OpenCV</a:t>
            </a:r>
            <a:r>
              <a:rPr lang="ko-KR" altLang="en-US" dirty="0" smtClean="0"/>
              <a:t>에서 회선 </a:t>
            </a:r>
            <a:r>
              <a:rPr lang="ko-KR" altLang="en-US" dirty="0" err="1" smtClean="0"/>
              <a:t>수행시</a:t>
            </a:r>
            <a:r>
              <a:rPr lang="ko-KR" altLang="en-US" dirty="0" smtClean="0"/>
              <a:t> 경계 설정 방법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cv::filter2D(), cv::blur(), cv::</a:t>
            </a:r>
            <a:r>
              <a:rPr lang="en-US" altLang="ko-KR" dirty="0" err="1"/>
              <a:t>boxFilter</a:t>
            </a:r>
            <a:r>
              <a:rPr lang="en-US" altLang="ko-KR" dirty="0"/>
              <a:t>(), cv::sepFilter2D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등의 함수에서 적용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005647"/>
            <a:ext cx="5652025" cy="466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7.3.3 </a:t>
            </a:r>
            <a:r>
              <a:rPr lang="ko-KR" altLang="en-US" dirty="0" smtClean="0"/>
              <a:t>미디언 </a:t>
            </a:r>
            <a:r>
              <a:rPr lang="ko-KR" altLang="en-US" dirty="0" err="1" smtClean="0"/>
              <a:t>필터링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마스크 범위 원소 중 </a:t>
            </a:r>
            <a:r>
              <a:rPr lang="ko-KR" altLang="en-US" dirty="0" err="1" smtClean="0"/>
              <a:t>중간값</a:t>
            </a:r>
            <a:r>
              <a:rPr lang="ko-KR" altLang="en-US" dirty="0" smtClean="0"/>
              <a:t> 취하여 </a:t>
            </a:r>
            <a:r>
              <a:rPr lang="ko-KR" altLang="en-US" dirty="0" err="1" smtClean="0"/>
              <a:t>출력화소로</a:t>
            </a:r>
            <a:r>
              <a:rPr lang="ko-KR" altLang="en-US" dirty="0" smtClean="0"/>
              <a:t> 결정하는 방식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마스크 </a:t>
            </a:r>
            <a:r>
              <a:rPr lang="ko-KR" altLang="en-US" dirty="0" err="1" smtClean="0"/>
              <a:t>범위내에</a:t>
            </a:r>
            <a:r>
              <a:rPr lang="ko-KR" altLang="en-US" dirty="0" smtClean="0"/>
              <a:t> 있는 </a:t>
            </a:r>
            <a:r>
              <a:rPr lang="ko-KR" altLang="en-US" dirty="0" err="1" smtClean="0"/>
              <a:t>화소값</a:t>
            </a:r>
            <a:r>
              <a:rPr lang="ko-KR" altLang="en-US" dirty="0" smtClean="0"/>
              <a:t> 정렬 필요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임펄스</a:t>
            </a:r>
            <a:r>
              <a:rPr lang="ko-KR" altLang="en-US" dirty="0" smtClean="0"/>
              <a:t> 잡음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소금</a:t>
            </a:r>
            <a:r>
              <a:rPr lang="en-US" altLang="ko-KR" dirty="0" smtClean="0"/>
              <a:t>-</a:t>
            </a:r>
            <a:r>
              <a:rPr lang="ko-KR" altLang="en-US" dirty="0" smtClean="0"/>
              <a:t>후추 잡음 제거 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RGB </a:t>
            </a:r>
            <a:r>
              <a:rPr lang="ko-KR" altLang="en-US" dirty="0" smtClean="0"/>
              <a:t>컬러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3</a:t>
            </a:r>
            <a:r>
              <a:rPr lang="ko-KR" altLang="en-US" dirty="0" err="1" smtClean="0"/>
              <a:t>개채널</a:t>
            </a:r>
            <a:r>
              <a:rPr lang="ko-KR" altLang="en-US" dirty="0" smtClean="0"/>
              <a:t> 간의 상호 의존도가 커서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잡음이 많아 질 수 있음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1273324"/>
            <a:ext cx="5045888" cy="4298058"/>
          </a:xfrm>
          <a:prstGeom prst="roundRect">
            <a:avLst>
              <a:gd name="adj" fmla="val 370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7205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b="21735"/>
          <a:stretch/>
        </p:blipFill>
        <p:spPr>
          <a:xfrm>
            <a:off x="598993" y="433397"/>
            <a:ext cx="5525224" cy="530877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7.3.3 </a:t>
            </a:r>
            <a:r>
              <a:rPr lang="ko-KR" altLang="en-US" dirty="0" smtClean="0"/>
              <a:t>미디언 </a:t>
            </a:r>
            <a:r>
              <a:rPr lang="ko-KR" altLang="en-US" dirty="0" err="1" smtClean="0"/>
              <a:t>필터링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5475183" y="4369668"/>
            <a:ext cx="1135728" cy="402345"/>
          </a:xfrm>
          <a:prstGeom prst="wedgeRoundRectCallout">
            <a:avLst>
              <a:gd name="adj1" fmla="val -107950"/>
              <a:gd name="adj2" fmla="val 5505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ko-KR" altLang="en-US" sz="105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입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25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611560" y="625252"/>
            <a:ext cx="6199909" cy="2801094"/>
            <a:chOff x="611560" y="712401"/>
            <a:chExt cx="6819900" cy="308120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666" y="2221979"/>
              <a:ext cx="6781800" cy="1571625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rcRect t="81705"/>
            <a:stretch/>
          </p:blipFill>
          <p:spPr>
            <a:xfrm>
              <a:off x="611560" y="712401"/>
              <a:ext cx="6819900" cy="1531715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7.3.3 </a:t>
            </a:r>
            <a:r>
              <a:rPr lang="ko-KR" altLang="en-US" dirty="0"/>
              <a:t>미디언 </a:t>
            </a:r>
            <a:r>
              <a:rPr lang="ko-KR" altLang="en-US" dirty="0" err="1"/>
              <a:t>필터링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061310" y="2308959"/>
            <a:ext cx="1662818" cy="332517"/>
          </a:xfrm>
          <a:prstGeom prst="wedgeRoundRectCallout">
            <a:avLst>
              <a:gd name="adj1" fmla="val -95617"/>
              <a:gd name="adj2" fmla="val -18608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5x5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크기 미디언 </a:t>
            </a:r>
            <a:r>
              <a:rPr lang="ko-KR" altLang="en-US" sz="105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필터링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00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762000" y="36612"/>
            <a:ext cx="153953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6200" tIns="38100" rIns="76200" bIns="3810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50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7.3.3 </a:t>
            </a:r>
            <a:r>
              <a:rPr lang="ko-KR" altLang="en-US" dirty="0"/>
              <a:t>미디언 </a:t>
            </a:r>
            <a:r>
              <a:rPr lang="ko-KR" altLang="en-US" dirty="0" err="1"/>
              <a:t>필터링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38221" y="3834378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입력영상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36" y="972627"/>
            <a:ext cx="3148760" cy="21729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985292"/>
            <a:ext cx="3148760" cy="21729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349" y="3294892"/>
            <a:ext cx="3148760" cy="217290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936" y="3294891"/>
            <a:ext cx="3148760" cy="217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9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7.3.4 </a:t>
            </a:r>
            <a:r>
              <a:rPr lang="ko-KR" altLang="en-US" dirty="0" err="1"/>
              <a:t>가우시안</a:t>
            </a:r>
            <a:r>
              <a:rPr lang="ko-KR" altLang="en-US" dirty="0"/>
              <a:t> </a:t>
            </a:r>
            <a:r>
              <a:rPr lang="ko-KR" altLang="en-US" dirty="0" err="1"/>
              <a:t>스무딩</a:t>
            </a:r>
            <a:r>
              <a:rPr lang="ko-KR" altLang="en-US" dirty="0"/>
              <a:t> </a:t>
            </a:r>
            <a:r>
              <a:rPr lang="ko-KR" altLang="en-US"/>
              <a:t>필터링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스무딩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회선을 </a:t>
            </a:r>
            <a:r>
              <a:rPr lang="ko-KR" altLang="en-US" dirty="0"/>
              <a:t>통해서 영상의 세세한 부분을 부드럽게 하는 </a:t>
            </a:r>
            <a:r>
              <a:rPr lang="ko-KR" altLang="en-US" dirty="0" smtClean="0"/>
              <a:t>기법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대표적인 방법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가우시안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필터링</a:t>
            </a:r>
            <a:endParaRPr lang="en-US" altLang="ko-KR" dirty="0" smtClean="0"/>
          </a:p>
          <a:p>
            <a:pPr lvl="5"/>
            <a:endParaRPr lang="en-US" altLang="ko-KR" dirty="0" smtClean="0"/>
          </a:p>
          <a:p>
            <a:r>
              <a:rPr lang="ko-KR" altLang="en-US" dirty="0" err="1"/>
              <a:t>가우시안</a:t>
            </a:r>
            <a:r>
              <a:rPr lang="ko-KR" altLang="en-US" dirty="0"/>
              <a:t> </a:t>
            </a:r>
            <a:r>
              <a:rPr lang="ko-KR" altLang="en-US" dirty="0" smtClean="0"/>
              <a:t>분포</a:t>
            </a:r>
            <a:r>
              <a:rPr lang="en-US" altLang="ko-KR" dirty="0" smtClean="0"/>
              <a:t>(</a:t>
            </a:r>
            <a:r>
              <a:rPr lang="ko-KR" altLang="en-US" dirty="0" smtClean="0"/>
              <a:t>정규 분포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특정 값의 출현 비율을 그래프로 그렸을 때</a:t>
            </a:r>
            <a:r>
              <a:rPr lang="en-US" altLang="ko-KR" dirty="0"/>
              <a:t>, </a:t>
            </a:r>
            <a:r>
              <a:rPr lang="ko-KR" altLang="en-US" dirty="0"/>
              <a:t>평균에서 가장 큰 </a:t>
            </a:r>
            <a:r>
              <a:rPr lang="ko-KR" altLang="en-US" dirty="0" smtClean="0"/>
              <a:t>수치 가짐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평균을 </a:t>
            </a:r>
            <a:r>
              <a:rPr lang="ko-KR" altLang="en-US" dirty="0"/>
              <a:t>기준으로 좌우 대칭 </a:t>
            </a:r>
            <a:r>
              <a:rPr lang="ko-KR" altLang="en-US" dirty="0" smtClean="0"/>
              <a:t>형태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양끝으로 </a:t>
            </a:r>
            <a:r>
              <a:rPr lang="ko-KR" altLang="en-US" dirty="0"/>
              <a:t>갈수록 </a:t>
            </a:r>
            <a:r>
              <a:rPr lang="ko-KR" altLang="en-US" dirty="0" smtClean="0"/>
              <a:t>수치가 낮아지는 </a:t>
            </a:r>
            <a:r>
              <a:rPr lang="ko-KR" altLang="en-US" dirty="0"/>
              <a:t>종 </a:t>
            </a:r>
            <a:r>
              <a:rPr lang="ko-KR" altLang="en-US" dirty="0" smtClean="0"/>
              <a:t>모양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평균과 표준 편차로 그래프 모양 변경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2785492"/>
            <a:ext cx="3291886" cy="2316030"/>
          </a:xfrm>
          <a:prstGeom prst="roundRect">
            <a:avLst>
              <a:gd name="adj" fmla="val 8634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190" y="1360562"/>
            <a:ext cx="3524250" cy="7048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2236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7.3.4 </a:t>
            </a:r>
            <a:r>
              <a:rPr lang="ko-KR" altLang="en-US" dirty="0" err="1"/>
              <a:t>가우시안</a:t>
            </a:r>
            <a:r>
              <a:rPr lang="ko-KR" altLang="en-US" dirty="0"/>
              <a:t> </a:t>
            </a:r>
            <a:r>
              <a:rPr lang="ko-KR" altLang="en-US" dirty="0" err="1"/>
              <a:t>스무딩</a:t>
            </a:r>
            <a:r>
              <a:rPr lang="ko-KR" altLang="en-US" dirty="0"/>
              <a:t> </a:t>
            </a:r>
            <a:r>
              <a:rPr lang="ko-KR" altLang="en-US" dirty="0" err="1"/>
              <a:t>필터링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차원 </a:t>
            </a:r>
            <a:r>
              <a:rPr lang="ko-KR" altLang="en-US" dirty="0" err="1" smtClean="0"/>
              <a:t>가우시안</a:t>
            </a:r>
            <a:r>
              <a:rPr lang="ko-KR" altLang="en-US" dirty="0" smtClean="0"/>
              <a:t> 분포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005805"/>
            <a:ext cx="7448550" cy="4371975"/>
          </a:xfrm>
          <a:prstGeom prst="roundRect">
            <a:avLst>
              <a:gd name="adj" fmla="val 8212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2877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7.1.2 </a:t>
            </a:r>
            <a:r>
              <a:rPr lang="ko-KR" altLang="en-US" dirty="0" err="1"/>
              <a:t>블러링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블러링</a:t>
            </a:r>
            <a:r>
              <a:rPr lang="ko-KR" altLang="en-US" dirty="0" smtClean="0"/>
              <a:t> 현상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디지털카메라로 사진 찍을 때</a:t>
            </a:r>
            <a:r>
              <a:rPr lang="en-US" altLang="ko-KR" dirty="0" smtClean="0"/>
              <a:t>, </a:t>
            </a:r>
            <a:r>
              <a:rPr lang="ko-KR" altLang="en-US" dirty="0"/>
              <a:t>초점이 맞지 </a:t>
            </a:r>
            <a:r>
              <a:rPr lang="ko-KR" altLang="en-US" dirty="0" smtClean="0"/>
              <a:t>않으면 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/>
              <a:t> 사진 흐려짐</a:t>
            </a:r>
            <a:endParaRPr lang="en-US" altLang="ko-KR" dirty="0" smtClean="0"/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/>
              <a:t>이러한 </a:t>
            </a:r>
            <a:r>
              <a:rPr lang="ko-KR" altLang="en-US" dirty="0"/>
              <a:t>현상을 이용해서 영상의 </a:t>
            </a:r>
            <a:r>
              <a:rPr lang="ko-KR" altLang="en-US" dirty="0" err="1" smtClean="0"/>
              <a:t>디테일한</a:t>
            </a:r>
            <a:r>
              <a:rPr lang="ko-KR" altLang="en-US" dirty="0" smtClean="0"/>
              <a:t> </a:t>
            </a:r>
            <a:r>
              <a:rPr lang="ko-KR" altLang="en-US" dirty="0"/>
              <a:t>부분을 제거하는 아웃 </a:t>
            </a:r>
            <a:r>
              <a:rPr lang="ko-KR" altLang="en-US" dirty="0" err="1"/>
              <a:t>포커싱</a:t>
            </a:r>
            <a:r>
              <a:rPr lang="en-US" altLang="ko-KR" dirty="0"/>
              <a:t>(out focusing</a:t>
            </a:r>
            <a:r>
              <a:rPr lang="en-US" altLang="ko-KR" dirty="0" smtClean="0"/>
              <a:t>)</a:t>
            </a:r>
            <a:r>
              <a:rPr lang="ko-KR" altLang="en-US" dirty="0" smtClean="0"/>
              <a:t> 기법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포토샵을</a:t>
            </a:r>
            <a:r>
              <a:rPr lang="ko-KR" altLang="en-US" dirty="0" smtClean="0"/>
              <a:t> 이용한 </a:t>
            </a:r>
            <a:r>
              <a:rPr lang="en-US" altLang="ko-KR" dirty="0" smtClean="0"/>
              <a:t>‘</a:t>
            </a:r>
            <a:r>
              <a:rPr lang="ko-KR" altLang="en-US" dirty="0" err="1" smtClean="0"/>
              <a:t>뽀샵</a:t>
            </a:r>
            <a:r>
              <a:rPr lang="en-US" altLang="ko-KR" dirty="0" smtClean="0"/>
              <a:t>’</a:t>
            </a:r>
          </a:p>
          <a:p>
            <a:pPr lvl="2"/>
            <a:r>
              <a:rPr lang="ko-KR" altLang="en-US" dirty="0" smtClean="0"/>
              <a:t>사진 </a:t>
            </a:r>
            <a:r>
              <a:rPr lang="ko-KR" altLang="en-US" dirty="0" err="1" smtClean="0"/>
              <a:t>편집앱의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‘</a:t>
            </a:r>
            <a:r>
              <a:rPr lang="ko-KR" altLang="en-US" dirty="0" err="1" smtClean="0"/>
              <a:t>뽀샤시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기능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r>
              <a:rPr lang="ko-KR" altLang="en-US" dirty="0" err="1"/>
              <a:t>블러링</a:t>
            </a:r>
            <a:r>
              <a:rPr lang="en-US" altLang="ko-KR" dirty="0"/>
              <a:t>(blurring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영상에서 </a:t>
            </a:r>
            <a:r>
              <a:rPr lang="ko-KR" altLang="en-US" dirty="0" err="1"/>
              <a:t>화소값이</a:t>
            </a:r>
            <a:r>
              <a:rPr lang="ko-KR" altLang="en-US" dirty="0"/>
              <a:t> 급격하게 변하는 부분들을 감소시켜 점진적으로 변하게 </a:t>
            </a:r>
            <a:r>
              <a:rPr lang="ko-KR" altLang="en-US" dirty="0" smtClean="0"/>
              <a:t>함으로써 </a:t>
            </a:r>
            <a:r>
              <a:rPr lang="ko-KR" altLang="en-US" dirty="0"/>
              <a:t>영상이 전체적으로 부드러운 느낌이 나게 하는 </a:t>
            </a:r>
            <a:r>
              <a:rPr lang="ko-KR" altLang="en-US" dirty="0" smtClean="0"/>
              <a:t>기술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321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7.3.4 </a:t>
            </a:r>
            <a:r>
              <a:rPr lang="ko-KR" altLang="en-US" dirty="0" err="1"/>
              <a:t>가우시안</a:t>
            </a:r>
            <a:r>
              <a:rPr lang="ko-KR" altLang="en-US" dirty="0"/>
              <a:t> </a:t>
            </a:r>
            <a:r>
              <a:rPr lang="ko-KR" altLang="en-US" dirty="0" err="1"/>
              <a:t>스무딩</a:t>
            </a:r>
            <a:r>
              <a:rPr lang="ko-KR" altLang="en-US" dirty="0"/>
              <a:t> </a:t>
            </a:r>
            <a:r>
              <a:rPr lang="ko-KR" altLang="en-US" dirty="0" err="1"/>
              <a:t>필터링</a:t>
            </a:r>
            <a:endParaRPr lang="ko-KR" altLang="en-US" dirty="0"/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3071833" y="1057301"/>
            <a:ext cx="1374230" cy="442579"/>
          </a:xfrm>
          <a:prstGeom prst="wedgeRoundRectCallout">
            <a:avLst>
              <a:gd name="adj1" fmla="val -83712"/>
              <a:gd name="adj2" fmla="val 9730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ko-KR" altLang="en-US" sz="125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마스크 크기와 표준편차 </a:t>
            </a:r>
            <a:r>
              <a:rPr lang="ko-KR" altLang="en-US" sz="125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입력시</a:t>
            </a:r>
            <a:r>
              <a:rPr lang="ko-KR" altLang="en-US" sz="125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sz="125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ko-KR" altLang="en-US" sz="125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가우시안</a:t>
            </a:r>
            <a:r>
              <a:rPr lang="ko-KR" altLang="en-US" sz="125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마스크 생성</a:t>
            </a:r>
            <a:endParaRPr lang="en-US" altLang="ko-KR" sz="125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5712127" y="4085157"/>
            <a:ext cx="1032479" cy="332517"/>
          </a:xfrm>
          <a:prstGeom prst="wedgeRoundRectCallout">
            <a:avLst>
              <a:gd name="adj1" fmla="val -83712"/>
              <a:gd name="adj2" fmla="val 9730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ko-KR" altLang="en-US" sz="125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가우시안</a:t>
            </a:r>
            <a:r>
              <a:rPr lang="ko-KR" altLang="en-US" sz="125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분포 수식</a:t>
            </a:r>
            <a:endParaRPr lang="en-US" altLang="ko-KR" sz="125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420216"/>
            <a:ext cx="6191250" cy="43815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730" y="934314"/>
            <a:ext cx="3494798" cy="17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14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22" y="654918"/>
            <a:ext cx="6191250" cy="37147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7.3.4 </a:t>
            </a:r>
            <a:r>
              <a:rPr lang="ko-KR" altLang="en-US" dirty="0" err="1"/>
              <a:t>가우시안</a:t>
            </a:r>
            <a:r>
              <a:rPr lang="ko-KR" altLang="en-US" dirty="0"/>
              <a:t> </a:t>
            </a:r>
            <a:r>
              <a:rPr lang="ko-KR" altLang="en-US" dirty="0" err="1"/>
              <a:t>스무딩</a:t>
            </a:r>
            <a:r>
              <a:rPr lang="ko-KR" altLang="en-US" dirty="0"/>
              <a:t> </a:t>
            </a:r>
            <a:r>
              <a:rPr lang="ko-KR" altLang="en-US"/>
              <a:t>필터링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4985969" y="1250825"/>
            <a:ext cx="2034303" cy="263649"/>
          </a:xfrm>
          <a:prstGeom prst="wedgeRoundRectCallout">
            <a:avLst>
              <a:gd name="adj1" fmla="val -96938"/>
              <a:gd name="adj2" fmla="val 18559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en-US" altLang="ko-KR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차원 </a:t>
            </a:r>
            <a:r>
              <a:rPr lang="ko-KR" altLang="en-US" sz="11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가우시안</a:t>
            </a:r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마스크 생성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703340" y="2425452"/>
            <a:ext cx="1829100" cy="402345"/>
          </a:xfrm>
          <a:prstGeom prst="wedgeRoundRectCallout">
            <a:avLst>
              <a:gd name="adj1" fmla="val -60108"/>
              <a:gd name="adj2" fmla="val -7308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en-US" altLang="ko-KR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차원 </a:t>
            </a:r>
            <a:r>
              <a:rPr lang="ko-KR" altLang="en-US" sz="11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가우시안</a:t>
            </a:r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마스크 생성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x, 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방향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29418" y="1286549"/>
            <a:ext cx="1374230" cy="274807"/>
          </a:xfrm>
          <a:prstGeom prst="wedgeRoundRectCallout">
            <a:avLst>
              <a:gd name="adj1" fmla="val 87721"/>
              <a:gd name="adj2" fmla="val 7997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가로 방향이 </a:t>
            </a:r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큰 값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35496" y="2524984"/>
            <a:ext cx="1135728" cy="332516"/>
          </a:xfrm>
          <a:prstGeom prst="wedgeRoundRectCallout">
            <a:avLst>
              <a:gd name="adj1" fmla="val 58818"/>
              <a:gd name="adj2" fmla="val 13224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ko-KR" altLang="en-US" sz="11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가우시안</a:t>
            </a:r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1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블러링으로</a:t>
            </a:r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수행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6310848" y="3457567"/>
            <a:ext cx="1988837" cy="420047"/>
          </a:xfrm>
          <a:prstGeom prst="wedgeRoundRectCallout">
            <a:avLst>
              <a:gd name="adj1" fmla="val -83357"/>
              <a:gd name="adj2" fmla="val -5237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en-US" altLang="ko-KR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차원 </a:t>
            </a:r>
            <a:r>
              <a:rPr lang="ko-KR" altLang="en-US" sz="11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가우시안</a:t>
            </a:r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마스크로  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cv2.setFilter2D</a:t>
            </a:r>
            <a:r>
              <a:rPr lang="en-US" altLang="ko-KR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함수에 적용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069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  <p:bldP spid="17" grpId="0" animBg="1"/>
      <p:bldP spid="1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546" y="913284"/>
            <a:ext cx="2823475" cy="232253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7.3.4 </a:t>
            </a:r>
            <a:r>
              <a:rPr lang="ko-KR" altLang="en-US" dirty="0" err="1"/>
              <a:t>가우시안</a:t>
            </a:r>
            <a:r>
              <a:rPr lang="ko-KR" altLang="en-US" dirty="0"/>
              <a:t> </a:t>
            </a:r>
            <a:r>
              <a:rPr lang="ko-KR" altLang="en-US" dirty="0" err="1"/>
              <a:t>스무딩</a:t>
            </a:r>
            <a:r>
              <a:rPr lang="ko-KR" altLang="en-US" dirty="0"/>
              <a:t> </a:t>
            </a:r>
            <a:r>
              <a:rPr lang="ko-KR" altLang="en-US" dirty="0" err="1"/>
              <a:t>필터링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</a:t>
            </a:r>
            <a:r>
              <a:rPr lang="ko-KR" altLang="en-US" dirty="0"/>
              <a:t>과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725606" y="1777380"/>
            <a:ext cx="1662818" cy="332517"/>
          </a:xfrm>
          <a:prstGeom prst="wedgeRoundRectCallout">
            <a:avLst>
              <a:gd name="adj1" fmla="val -77811"/>
              <a:gd name="adj2" fmla="val 8966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ko-KR" altLang="en-US" sz="125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가로 방향으로 흐림</a:t>
            </a:r>
            <a:endParaRPr lang="en-US" altLang="ko-KR" sz="125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60" y="948629"/>
            <a:ext cx="2823475" cy="232253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3309782"/>
            <a:ext cx="2823475" cy="232253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9978" y="3290525"/>
            <a:ext cx="2823475" cy="232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3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68" y="409228"/>
            <a:ext cx="6199909" cy="5299364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심화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블러링</a:t>
            </a:r>
            <a:r>
              <a:rPr lang="ko-KR" altLang="en-US" dirty="0" smtClean="0"/>
              <a:t> </a:t>
            </a:r>
            <a:r>
              <a:rPr lang="en-US" altLang="ko-KR" dirty="0" smtClean="0"/>
              <a:t>&amp; </a:t>
            </a:r>
            <a:r>
              <a:rPr lang="ko-KR" altLang="en-US" dirty="0" err="1" smtClean="0"/>
              <a:t>캐니에지</a:t>
            </a:r>
            <a:endParaRPr lang="ko-KR" altLang="en-US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-36512" y="1620354"/>
            <a:ext cx="1387972" cy="589074"/>
          </a:xfrm>
          <a:prstGeom prst="wedgeRoundRectCallout">
            <a:avLst>
              <a:gd name="adj1" fmla="val 75700"/>
              <a:gd name="adj2" fmla="val -4675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에지만 </a:t>
            </a:r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검출위해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명암도 </a:t>
            </a:r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영상에서 </a:t>
            </a:r>
            <a:endParaRPr lang="en-US" altLang="ko-KR" sz="11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부드러운 </a:t>
            </a:r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부분 제거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448550" y="928208"/>
            <a:ext cx="1032480" cy="243876"/>
          </a:xfrm>
          <a:prstGeom prst="wedgeRoundRectCallout">
            <a:avLst>
              <a:gd name="adj1" fmla="val -18096"/>
              <a:gd name="adj2" fmla="val 32040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낮은 </a:t>
            </a:r>
            <a:r>
              <a:rPr lang="ko-KR" altLang="en-US" sz="11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임계값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912028" y="2857500"/>
            <a:ext cx="2213211" cy="442579"/>
          </a:xfrm>
          <a:prstGeom prst="wedgeRoundRectCallout">
            <a:avLst>
              <a:gd name="adj1" fmla="val -47369"/>
              <a:gd name="adj2" fmla="val -10661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ko-KR" altLang="en-US" sz="11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복사시</a:t>
            </a:r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에지 영상을 마스크로 사용 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ko-KR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컬러 영상의 에지 부분만 복사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4615884" y="2017407"/>
            <a:ext cx="938618" cy="243876"/>
          </a:xfrm>
          <a:prstGeom prst="wedgeRoundRectCallout">
            <a:avLst>
              <a:gd name="adj1" fmla="val -97752"/>
              <a:gd name="adj2" fmla="val -9354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높은 </a:t>
            </a:r>
            <a:r>
              <a:rPr lang="ko-KR" altLang="en-US" sz="11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임계값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6517" y="3361556"/>
            <a:ext cx="3572559" cy="171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심화예제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057300"/>
            <a:ext cx="6329008" cy="338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48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7.4 </a:t>
            </a:r>
            <a:r>
              <a:rPr lang="ko-KR" altLang="en-US" dirty="0" err="1"/>
              <a:t>모폴로지</a:t>
            </a:r>
            <a:r>
              <a:rPr lang="en-US" altLang="ko-KR" dirty="0"/>
              <a:t>(morphology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7.4.1 </a:t>
            </a:r>
            <a:r>
              <a:rPr lang="ko-KR" altLang="en-US" dirty="0"/>
              <a:t>침식 연산 </a:t>
            </a:r>
            <a:endParaRPr lang="en-US" altLang="ko-KR" dirty="0"/>
          </a:p>
          <a:p>
            <a:r>
              <a:rPr lang="en-US" altLang="ko-KR" dirty="0"/>
              <a:t>7.4.2 </a:t>
            </a:r>
            <a:r>
              <a:rPr lang="ko-KR" altLang="en-US" dirty="0"/>
              <a:t>팽창 연산 </a:t>
            </a:r>
            <a:endParaRPr lang="en-US" altLang="ko-KR" dirty="0"/>
          </a:p>
          <a:p>
            <a:r>
              <a:rPr lang="en-US" altLang="ko-KR" dirty="0"/>
              <a:t>7.4.3 </a:t>
            </a:r>
            <a:r>
              <a:rPr lang="ko-KR" altLang="en-US" dirty="0"/>
              <a:t>열림 연산과 닫힘 연산</a:t>
            </a:r>
          </a:p>
        </p:txBody>
      </p:sp>
    </p:spTree>
    <p:extLst>
      <p:ext uri="{BB962C8B-B14F-4D97-AF65-F5344CB8AC3E}">
        <p14:creationId xmlns:p14="http://schemas.microsoft.com/office/powerpoint/2010/main" val="242605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7.4 </a:t>
            </a:r>
            <a:r>
              <a:rPr lang="ko-KR" altLang="en-US" smtClean="0"/>
              <a:t>모폴로지</a:t>
            </a:r>
            <a:r>
              <a:rPr lang="en-US" altLang="ko-KR" smtClean="0"/>
              <a:t>(morphology)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모폴로지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형태학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생물학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생물형태의 기술과 그 법칙성의 탐구를 목적으로 일반적으로 해부학과 발생학을 합쳐서 형태학 이라 부름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의학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인체 형태학이란 의미로 사용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체육학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 스포츠 운동 형태학이란 개념으로 사용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r>
              <a:rPr lang="ko-KR" altLang="en-US" dirty="0" smtClean="0"/>
              <a:t>영상 처리에서 형태학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영상의 객체들의 형태</a:t>
            </a:r>
            <a:r>
              <a:rPr lang="en-US" altLang="ko-KR" dirty="0" smtClean="0"/>
              <a:t>(shape)</a:t>
            </a:r>
            <a:r>
              <a:rPr lang="ko-KR" altLang="en-US" dirty="0" smtClean="0"/>
              <a:t>를 분석하고 처리하는 기법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영상의 경계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골격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블록 등의 형태를 표현하는데 필요한 요소 추출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영상 내에 존재하는 객체의 형태를 조금씩 변형시킴으로써 영상 내에서 불필요한 잡음 제거하거나 객체를 뚜렷하게 함</a:t>
            </a:r>
            <a:endParaRPr lang="en-US" altLang="ko-KR" dirty="0" smtClean="0"/>
          </a:p>
          <a:p>
            <a:pPr lvl="2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348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7.4.1 </a:t>
            </a:r>
            <a:r>
              <a:rPr lang="ko-KR" altLang="en-US" smtClean="0"/>
              <a:t>침식 연산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객체를 침식시키는 연산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객체의 크기 축소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배경 확장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영상 내에 존재하는 잡음 같은 작은 크기의 객체 제거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소금</a:t>
            </a:r>
            <a:r>
              <a:rPr lang="en-US" altLang="ko-KR" dirty="0" smtClean="0"/>
              <a:t>-</a:t>
            </a:r>
            <a:r>
              <a:rPr lang="ko-KR" altLang="en-US" dirty="0" smtClean="0"/>
              <a:t>후추</a:t>
            </a:r>
            <a:r>
              <a:rPr lang="en-US" altLang="ko-KR" dirty="0" smtClean="0"/>
              <a:t> </a:t>
            </a:r>
            <a:r>
              <a:rPr lang="ko-KR" altLang="en-US" dirty="0" smtClean="0"/>
              <a:t>잡음과 같은 </a:t>
            </a:r>
            <a:r>
              <a:rPr lang="ko-KR" altLang="en-US" dirty="0" err="1" smtClean="0"/>
              <a:t>임펄스</a:t>
            </a:r>
            <a:r>
              <a:rPr lang="ko-KR" altLang="en-US" dirty="0" smtClean="0"/>
              <a:t> 잡음 제거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387" t="3763" r="3364"/>
          <a:stretch/>
        </p:blipFill>
        <p:spPr>
          <a:xfrm>
            <a:off x="4322390" y="1693340"/>
            <a:ext cx="4795636" cy="3977933"/>
          </a:xfrm>
          <a:prstGeom prst="roundRect">
            <a:avLst>
              <a:gd name="adj" fmla="val 6054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237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604" y="711467"/>
            <a:ext cx="6583772" cy="335694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7.4.1 </a:t>
            </a:r>
            <a:r>
              <a:rPr lang="ko-KR" altLang="en-US" dirty="0"/>
              <a:t>침식 연산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침식 연산의 예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OpenCV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cv2.morphologyEx()  - </a:t>
            </a:r>
            <a:r>
              <a:rPr lang="ko-KR" altLang="en-US" dirty="0" smtClean="0"/>
              <a:t>옵션 </a:t>
            </a:r>
            <a:r>
              <a:rPr lang="en-US" altLang="ko-KR" dirty="0" smtClean="0"/>
              <a:t>: MORPH_ERODE</a:t>
            </a:r>
          </a:p>
          <a:p>
            <a:pPr lvl="1"/>
            <a:r>
              <a:rPr lang="en-US" altLang="ko-KR" dirty="0" smtClean="0"/>
              <a:t>cv2.erode()</a:t>
            </a:r>
            <a:endParaRPr lang="ko-KR" altLang="en-US" dirty="0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6732240" y="625252"/>
            <a:ext cx="1135727" cy="274806"/>
          </a:xfrm>
          <a:prstGeom prst="wedgeRoundRectCallout">
            <a:avLst>
              <a:gd name="adj1" fmla="val 19825"/>
              <a:gd name="adj2" fmla="val 26301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배경 잡음 제거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5076056" y="4034610"/>
            <a:ext cx="1135727" cy="249824"/>
          </a:xfrm>
          <a:prstGeom prst="wedgeRoundRectCallout">
            <a:avLst>
              <a:gd name="adj1" fmla="val -7462"/>
              <a:gd name="adj2" fmla="val -35972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배경 </a:t>
            </a:r>
            <a:r>
              <a:rPr lang="ko-KR" altLang="en-US" sz="110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잡음 제거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7374234" y="3708370"/>
            <a:ext cx="1374230" cy="274806"/>
          </a:xfrm>
          <a:prstGeom prst="wedgeRoundRectCallout">
            <a:avLst>
              <a:gd name="adj1" fmla="val -88795"/>
              <a:gd name="adj2" fmla="val -37993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배경 내부 </a:t>
            </a:r>
            <a:r>
              <a:rPr lang="ko-KR" altLang="en-US" sz="110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잡음 확대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16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74574" y="409228"/>
            <a:ext cx="6685521" cy="5128773"/>
            <a:chOff x="1162050" y="800100"/>
            <a:chExt cx="6819900" cy="558579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2050" y="800100"/>
              <a:ext cx="6819900" cy="41148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t="1154" b="70889"/>
            <a:stretch/>
          </p:blipFill>
          <p:spPr>
            <a:xfrm>
              <a:off x="1174082" y="4785475"/>
              <a:ext cx="6800850" cy="1600417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7.4.1 </a:t>
            </a:r>
            <a:r>
              <a:rPr lang="ko-KR" altLang="en-US" dirty="0"/>
              <a:t>침식 연산 </a:t>
            </a:r>
          </a:p>
        </p:txBody>
      </p:sp>
    </p:spTree>
    <p:extLst>
      <p:ext uri="{BB962C8B-B14F-4D97-AF65-F5344CB8AC3E}">
        <p14:creationId xmlns:p14="http://schemas.microsoft.com/office/powerpoint/2010/main" val="358518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7.1.2 </a:t>
            </a:r>
            <a:r>
              <a:rPr lang="ko-KR" altLang="en-US" dirty="0" err="1"/>
              <a:t>블러링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화소값이</a:t>
            </a:r>
            <a:r>
              <a:rPr lang="ko-KR" altLang="en-US" dirty="0"/>
              <a:t> 급격이 변화하는 것을 </a:t>
            </a:r>
            <a:r>
              <a:rPr lang="ko-KR" altLang="en-US" dirty="0" smtClean="0"/>
              <a:t>점진적으로 변하게 하는 방법 </a:t>
            </a:r>
            <a:endParaRPr lang="en-US" altLang="ko-KR" dirty="0" smtClean="0"/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err="1" smtClean="0">
                <a:sym typeface="Wingdings" panose="05000000000000000000" pitchFamily="2" charset="2"/>
              </a:rPr>
              <a:t>블러링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마크스로</a:t>
            </a:r>
            <a:r>
              <a:rPr lang="ko-KR" altLang="en-US" dirty="0" smtClean="0">
                <a:sym typeface="Wingdings" panose="05000000000000000000" pitchFamily="2" charset="2"/>
              </a:rPr>
              <a:t> 회선 수행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블러링</a:t>
            </a:r>
            <a:r>
              <a:rPr lang="ko-KR" altLang="en-US" dirty="0" smtClean="0">
                <a:sym typeface="Wingdings" panose="05000000000000000000" pitchFamily="2" charset="2"/>
              </a:rPr>
              <a:t> 마스크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137420"/>
            <a:ext cx="3794389" cy="2304256"/>
          </a:xfrm>
          <a:prstGeom prst="roundRect">
            <a:avLst>
              <a:gd name="adj" fmla="val 8224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261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18553"/>
          <a:stretch/>
        </p:blipFill>
        <p:spPr>
          <a:xfrm>
            <a:off x="467544" y="512895"/>
            <a:ext cx="6800850" cy="466246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7.4.1 </a:t>
            </a:r>
            <a:r>
              <a:rPr lang="ko-KR" altLang="en-US" dirty="0"/>
              <a:t>침식 연산 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3358526" y="1201316"/>
            <a:ext cx="1249301" cy="302288"/>
          </a:xfrm>
          <a:prstGeom prst="wedgeRoundRectCallout">
            <a:avLst>
              <a:gd name="adj1" fmla="val -142259"/>
              <a:gd name="adj2" fmla="val 6625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침식 마스크 원소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364603" y="1561356"/>
            <a:ext cx="1511653" cy="442579"/>
          </a:xfrm>
          <a:prstGeom prst="wedgeRoundRectCallout">
            <a:avLst>
              <a:gd name="adj1" fmla="val -89415"/>
              <a:gd name="adj2" fmla="val 13076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en-US" altLang="ko-KR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보다 큰 </a:t>
            </a:r>
            <a:r>
              <a:rPr lang="ko-KR" altLang="en-US" sz="11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화소는</a:t>
            </a:r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255 , </a:t>
            </a:r>
          </a:p>
          <a:p>
            <a:pPr algn="ctr"/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작으면 </a:t>
            </a:r>
            <a:r>
              <a:rPr lang="en-US" altLang="ko-KR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으로 이진화</a:t>
            </a:r>
            <a:r>
              <a:rPr lang="en-US" altLang="ko-KR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7112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785" y="3436889"/>
            <a:ext cx="2823475" cy="217290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7.4.1 </a:t>
            </a:r>
            <a:r>
              <a:rPr lang="ko-KR" altLang="en-US" dirty="0"/>
              <a:t>침식 연산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 결과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63688" y="3064102"/>
            <a:ext cx="870751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33" dirty="0"/>
              <a:t>입력영상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7149066" y="3563324"/>
            <a:ext cx="1135728" cy="302288"/>
          </a:xfrm>
          <a:prstGeom prst="wedgeRoundRectCallout">
            <a:avLst>
              <a:gd name="adj1" fmla="val -116834"/>
              <a:gd name="adj2" fmla="val 12197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ko-KR" altLang="en-US" sz="125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배경 잡음 제거</a:t>
            </a:r>
            <a:endParaRPr lang="en-US" altLang="ko-KR" sz="125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7092795" y="4297660"/>
            <a:ext cx="1511653" cy="332517"/>
          </a:xfrm>
          <a:prstGeom prst="wedgeRoundRectCallout">
            <a:avLst>
              <a:gd name="adj1" fmla="val -79183"/>
              <a:gd name="adj2" fmla="val 13602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ko-KR" altLang="en-US" sz="125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객체내부 잡음 확대</a:t>
            </a:r>
            <a:endParaRPr lang="en-US" altLang="ko-KR" sz="125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43" y="900619"/>
            <a:ext cx="2823475" cy="21729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6400" y="890900"/>
            <a:ext cx="2823475" cy="21729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742" y="3433564"/>
            <a:ext cx="2823475" cy="217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96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7.4.2 </a:t>
            </a:r>
            <a:r>
              <a:rPr lang="ko-KR" altLang="en-US" smtClean="0"/>
              <a:t>팽창 연산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객체를 팽창시키는 연산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객체의 </a:t>
            </a:r>
            <a:r>
              <a:rPr lang="ko-KR" altLang="en-US" dirty="0" err="1" smtClean="0"/>
              <a:t>최외곽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화소를</a:t>
            </a:r>
            <a:r>
              <a:rPr lang="ko-KR" altLang="en-US" dirty="0" smtClean="0"/>
              <a:t> 확장시키는 기능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/>
              <a:t>객체 크기 확대</a:t>
            </a:r>
            <a:r>
              <a:rPr lang="en-US" altLang="ko-KR" dirty="0" smtClean="0"/>
              <a:t>, </a:t>
            </a:r>
            <a:r>
              <a:rPr lang="ko-KR" altLang="en-US" dirty="0" smtClean="0"/>
              <a:t> 배경 축소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객체 팽창으로 객체 내부</a:t>
            </a:r>
            <a:r>
              <a:rPr lang="ko-KR" altLang="en-US" dirty="0"/>
              <a:t>의</a:t>
            </a:r>
            <a:r>
              <a:rPr lang="ko-KR" altLang="en-US" dirty="0" smtClean="0"/>
              <a:t> 빈 공간도 메워짐 </a:t>
            </a:r>
            <a:endParaRPr lang="en-US" altLang="ko-KR" dirty="0" smtClean="0"/>
          </a:p>
          <a:p>
            <a:pPr lvl="3"/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객체 내부 잡음 제거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455"/>
          <a:stretch/>
        </p:blipFill>
        <p:spPr>
          <a:xfrm>
            <a:off x="3177438" y="1561356"/>
            <a:ext cx="5046119" cy="4063092"/>
          </a:xfrm>
          <a:prstGeom prst="roundRect">
            <a:avLst>
              <a:gd name="adj" fmla="val 439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932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985292"/>
            <a:ext cx="6809846" cy="3888432"/>
          </a:xfrm>
          <a:prstGeom prst="roundRect">
            <a:avLst>
              <a:gd name="adj" fmla="val 4763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7.4.2 </a:t>
            </a:r>
            <a:r>
              <a:rPr lang="ko-KR" altLang="en-US" dirty="0"/>
              <a:t>팽창 연산</a:t>
            </a: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323174" y="576111"/>
            <a:ext cx="8569306" cy="5017693"/>
          </a:xfrm>
        </p:spPr>
        <p:txBody>
          <a:bodyPr/>
          <a:lstStyle/>
          <a:p>
            <a:r>
              <a:rPr lang="ko-KR" altLang="en-US" dirty="0" smtClean="0"/>
              <a:t>팽창 연산의 예</a:t>
            </a:r>
            <a:endParaRPr lang="ko-KR" altLang="en-US" dirty="0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6851092" y="1129308"/>
            <a:ext cx="1249300" cy="274806"/>
          </a:xfrm>
          <a:prstGeom prst="wedgeRoundRectCallout">
            <a:avLst>
              <a:gd name="adj1" fmla="val -44021"/>
              <a:gd name="adj2" fmla="val 18717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ko-KR" altLang="en-US" sz="110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배경 잡음 확대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6995108" y="3950846"/>
            <a:ext cx="1249300" cy="274806"/>
          </a:xfrm>
          <a:prstGeom prst="wedgeRoundRectCallout">
            <a:avLst>
              <a:gd name="adj1" fmla="val -110070"/>
              <a:gd name="adj2" fmla="val -33431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객체 내부 메움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02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36" y="409228"/>
            <a:ext cx="6858000" cy="50958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7.4.2 </a:t>
            </a:r>
            <a:r>
              <a:rPr lang="ko-KR" altLang="en-US" dirty="0"/>
              <a:t>팽창 연산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157674" y="4888838"/>
            <a:ext cx="2945784" cy="302288"/>
          </a:xfrm>
          <a:prstGeom prst="wedgeRoundRectCallout">
            <a:avLst>
              <a:gd name="adj1" fmla="val -39189"/>
              <a:gd name="adj2" fmla="val -13095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ko-KR" altLang="en-US" sz="125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모두 </a:t>
            </a:r>
            <a:r>
              <a:rPr lang="ko-KR" altLang="en-US" sz="125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불일치시</a:t>
            </a:r>
            <a:r>
              <a:rPr lang="ko-KR" altLang="en-US" sz="125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5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0, </a:t>
            </a:r>
            <a:r>
              <a:rPr lang="ko-KR" altLang="en-US" sz="125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하나라도 </a:t>
            </a:r>
            <a:r>
              <a:rPr lang="ko-KR" altLang="en-US" sz="125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일치시</a:t>
            </a:r>
            <a:r>
              <a:rPr lang="ko-KR" altLang="en-US" sz="125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5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255, </a:t>
            </a:r>
          </a:p>
        </p:txBody>
      </p:sp>
    </p:spTree>
    <p:extLst>
      <p:ext uri="{BB962C8B-B14F-4D97-AF65-F5344CB8AC3E}">
        <p14:creationId xmlns:p14="http://schemas.microsoft.com/office/powerpoint/2010/main" val="962193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24270" y="667961"/>
            <a:ext cx="6858000" cy="3701895"/>
            <a:chOff x="535998" y="836229"/>
            <a:chExt cx="6234545" cy="336535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368" y="1110293"/>
              <a:ext cx="6217227" cy="309129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/>
            <a:srcRect t="92718"/>
            <a:stretch/>
          </p:blipFill>
          <p:spPr>
            <a:xfrm>
              <a:off x="535998" y="836229"/>
              <a:ext cx="6234545" cy="337364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7.4.2 </a:t>
            </a:r>
            <a:r>
              <a:rPr lang="ko-KR" altLang="en-US" dirty="0"/>
              <a:t>팽창 연산</a:t>
            </a: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4716016" y="1777380"/>
            <a:ext cx="2012010" cy="486837"/>
          </a:xfrm>
          <a:prstGeom prst="wedgeRoundRectCallout">
            <a:avLst>
              <a:gd name="adj1" fmla="val -71244"/>
              <a:gd name="adj2" fmla="val 5613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en-US" altLang="ko-KR" sz="125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  <a:r>
              <a:rPr lang="ko-KR" altLang="en-US" sz="125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보다 큰 </a:t>
            </a:r>
            <a:r>
              <a:rPr lang="ko-KR" altLang="en-US" sz="125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화소는</a:t>
            </a:r>
            <a:r>
              <a:rPr lang="ko-KR" altLang="en-US" sz="125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5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255 , </a:t>
            </a:r>
          </a:p>
          <a:p>
            <a:pPr algn="ctr"/>
            <a:r>
              <a:rPr lang="ko-KR" altLang="en-US" sz="125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작으면 </a:t>
            </a:r>
            <a:r>
              <a:rPr lang="en-US" altLang="ko-KR" sz="125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ko-KR" altLang="en-US" sz="125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으로 이진화</a:t>
            </a:r>
            <a:r>
              <a:rPr lang="en-US" altLang="ko-KR" sz="125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48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85293"/>
            <a:ext cx="3416405" cy="26292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287" y="985292"/>
            <a:ext cx="3416405" cy="262921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7.4.2 </a:t>
            </a:r>
            <a:r>
              <a:rPr lang="ko-KR" altLang="en-US" dirty="0"/>
              <a:t>팽창 연산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4836469" y="3865612"/>
            <a:ext cx="1511653" cy="332517"/>
          </a:xfrm>
          <a:prstGeom prst="wedgeRoundRectCallout">
            <a:avLst>
              <a:gd name="adj1" fmla="val -35108"/>
              <a:gd name="adj2" fmla="val -34539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ko-KR" altLang="en-US" sz="125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객체 내부 잡음 제거</a:t>
            </a:r>
            <a:endParaRPr lang="en-US" altLang="ko-KR" sz="125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7452320" y="1273324"/>
            <a:ext cx="1249300" cy="332517"/>
          </a:xfrm>
          <a:prstGeom prst="wedgeRoundRectCallout">
            <a:avLst>
              <a:gd name="adj1" fmla="val -79680"/>
              <a:gd name="adj2" fmla="val 13945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ko-KR" altLang="en-US" sz="125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배경 잡음 증가</a:t>
            </a:r>
            <a:endParaRPr lang="en-US" altLang="ko-KR" sz="125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74719" y="3217540"/>
            <a:ext cx="870751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33"/>
              <a:t>입력영상</a:t>
            </a:r>
          </a:p>
        </p:txBody>
      </p:sp>
    </p:spTree>
    <p:extLst>
      <p:ext uri="{BB962C8B-B14F-4D97-AF65-F5344CB8AC3E}">
        <p14:creationId xmlns:p14="http://schemas.microsoft.com/office/powerpoint/2010/main" val="416182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7.4.3 </a:t>
            </a:r>
            <a:r>
              <a:rPr lang="ko-KR" altLang="en-US" dirty="0"/>
              <a:t>열림 연산과 닫힘 연산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침식 연산과 팽창 연산의 순서를 </a:t>
            </a:r>
            <a:r>
              <a:rPr lang="ko-KR" altLang="en-US" dirty="0" smtClean="0"/>
              <a:t>조합하여 </a:t>
            </a:r>
            <a:r>
              <a:rPr lang="ko-KR" altLang="en-US" dirty="0"/>
              <a:t>수행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열림 연산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침식 연산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/>
              <a:t>팽창 연산</a:t>
            </a:r>
            <a:endParaRPr lang="en-US" altLang="ko-KR" dirty="0" smtClean="0"/>
          </a:p>
          <a:p>
            <a:pPr lvl="2"/>
            <a:r>
              <a:rPr lang="ko-KR" altLang="en-US" dirty="0"/>
              <a:t>침식 연산으로 인해서 객체는 축소되고</a:t>
            </a:r>
            <a:r>
              <a:rPr lang="en-US" altLang="ko-KR" dirty="0"/>
              <a:t>, </a:t>
            </a:r>
            <a:r>
              <a:rPr lang="ko-KR" altLang="en-US" dirty="0"/>
              <a:t>배경 부분의 미세한 </a:t>
            </a:r>
            <a:r>
              <a:rPr lang="ko-KR" altLang="en-US" dirty="0" smtClean="0"/>
              <a:t>잡음 제거</a:t>
            </a:r>
            <a:endParaRPr lang="en-US" altLang="ko-KR" dirty="0" smtClean="0"/>
          </a:p>
          <a:p>
            <a:pPr lvl="2"/>
            <a:r>
              <a:rPr lang="ko-KR" altLang="en-US" dirty="0"/>
              <a:t>팽창 연산으로 인해서</a:t>
            </a:r>
            <a:r>
              <a:rPr lang="ko-KR" altLang="en-US" dirty="0" smtClean="0"/>
              <a:t> </a:t>
            </a:r>
            <a:r>
              <a:rPr lang="ko-KR" altLang="en-US" dirty="0"/>
              <a:t>축소되었던 객체들이 </a:t>
            </a:r>
            <a:r>
              <a:rPr lang="ko-KR" altLang="en-US" dirty="0" smtClean="0"/>
              <a:t>다시 </a:t>
            </a:r>
            <a:r>
              <a:rPr lang="ko-KR" altLang="en-US" dirty="0"/>
              <a:t>원래 크기로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88" y="1993404"/>
            <a:ext cx="8482584" cy="3227070"/>
          </a:xfrm>
          <a:prstGeom prst="roundRect">
            <a:avLst>
              <a:gd name="adj" fmla="val 4774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037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7.4.3 </a:t>
            </a:r>
            <a:r>
              <a:rPr lang="ko-KR" altLang="en-US" dirty="0"/>
              <a:t>열림 연산과 닫힘 연산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닫힘 </a:t>
            </a:r>
            <a:r>
              <a:rPr lang="ko-KR" altLang="en-US" dirty="0" smtClean="0"/>
              <a:t>연산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팽창 연산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/>
              <a:t>침식 연산</a:t>
            </a:r>
            <a:endParaRPr lang="ko-KR" altLang="en-US" dirty="0"/>
          </a:p>
          <a:p>
            <a:pPr lvl="1"/>
            <a:r>
              <a:rPr lang="ko-KR" altLang="en-US" dirty="0" smtClean="0"/>
              <a:t>팽창 </a:t>
            </a:r>
            <a:r>
              <a:rPr lang="ko-KR" altLang="en-US" dirty="0"/>
              <a:t>연산으로 객체가 확장되어서 객체 내부의 빈 공간이 </a:t>
            </a:r>
            <a:r>
              <a:rPr lang="ko-KR" altLang="en-US" dirty="0" smtClean="0"/>
              <a:t>메워짐</a:t>
            </a:r>
            <a:endParaRPr lang="en-US" altLang="ko-KR" dirty="0" smtClean="0"/>
          </a:p>
          <a:p>
            <a:pPr lvl="1"/>
            <a:r>
              <a:rPr lang="ko-KR" altLang="en-US" dirty="0"/>
              <a:t>침식 연산으로 </a:t>
            </a:r>
            <a:r>
              <a:rPr lang="ko-KR" altLang="en-US" dirty="0" smtClean="0"/>
              <a:t>다음으로 확장되었던 </a:t>
            </a:r>
            <a:r>
              <a:rPr lang="ko-KR" altLang="en-US" dirty="0"/>
              <a:t>객체의 크기가 원래대로 </a:t>
            </a:r>
            <a:r>
              <a:rPr lang="ko-KR" altLang="en-US" dirty="0" smtClean="0"/>
              <a:t>축소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07" y="1692684"/>
            <a:ext cx="8357574" cy="3325056"/>
          </a:xfrm>
          <a:prstGeom prst="roundRect">
            <a:avLst>
              <a:gd name="adj" fmla="val 544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3272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807927" y="612869"/>
            <a:ext cx="5636281" cy="3684791"/>
            <a:chOff x="611560" y="469024"/>
            <a:chExt cx="6819900" cy="445859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560" y="469024"/>
              <a:ext cx="6791325" cy="30003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/>
            <a:srcRect b="68687"/>
            <a:stretch/>
          </p:blipFill>
          <p:spPr>
            <a:xfrm>
              <a:off x="611560" y="3397562"/>
              <a:ext cx="6819900" cy="1530059"/>
            </a:xfrm>
            <a:prstGeom prst="rect">
              <a:avLst/>
            </a:prstGeom>
          </p:spPr>
        </p:pic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7.4.3 </a:t>
            </a:r>
            <a:r>
              <a:rPr lang="ko-KR" altLang="en-US" dirty="0"/>
              <a:t>열림 연산과 닫힘 연산</a:t>
            </a:r>
          </a:p>
        </p:txBody>
      </p:sp>
    </p:spTree>
    <p:extLst>
      <p:ext uri="{BB962C8B-B14F-4D97-AF65-F5344CB8AC3E}">
        <p14:creationId xmlns:p14="http://schemas.microsoft.com/office/powerpoint/2010/main" val="337474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7.1.2 </a:t>
            </a:r>
            <a:r>
              <a:rPr lang="ko-KR" altLang="en-US" dirty="0" err="1"/>
              <a:t>블러링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모서리가 둥근 사각형 설명선 3"/>
              <p:cNvSpPr/>
              <p:nvPr/>
            </p:nvSpPr>
            <p:spPr>
              <a:xfrm>
                <a:off x="1691680" y="841276"/>
                <a:ext cx="2854588" cy="476053"/>
              </a:xfrm>
              <a:prstGeom prst="wedgeRoundRectCallout">
                <a:avLst>
                  <a:gd name="adj1" fmla="val -37486"/>
                  <a:gd name="adj2" fmla="val 270237"/>
                  <a:gd name="adj3" fmla="val 16667"/>
                </a:avLst>
              </a:prstGeom>
              <a:solidFill>
                <a:schemeClr val="accent2">
                  <a:lumMod val="50000"/>
                  <a:alpha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333" i="1">
                          <a:latin typeface="Cambria Math"/>
                        </a:rPr>
                        <m:t>공통부분의</m:t>
                      </m:r>
                      <m:r>
                        <a:rPr lang="en-US" altLang="ko-KR" sz="1333" i="1">
                          <a:latin typeface="Cambria Math"/>
                        </a:rPr>
                        <m:t> </m:t>
                      </m:r>
                      <m:r>
                        <a:rPr lang="ko-KR" altLang="en-US" sz="1333" i="1">
                          <a:latin typeface="Cambria Math"/>
                        </a:rPr>
                        <m:t>합</m:t>
                      </m:r>
                    </m:oMath>
                  </m:oMathPara>
                </a14:m>
                <a:endParaRPr lang="en-US" altLang="ko-KR" sz="1333" i="1" dirty="0"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333" i="1">
                          <a:latin typeface="Cambria Math"/>
                        </a:rPr>
                        <m:t>=60+90+90+200+100+100</m:t>
                      </m:r>
                    </m:oMath>
                  </m:oMathPara>
                </a14:m>
                <a:endParaRPr lang="ko-KR" altLang="en-US" sz="1333" dirty="0"/>
              </a:p>
            </p:txBody>
          </p:sp>
        </mc:Choice>
        <mc:Fallback xmlns="">
          <p:sp>
            <p:nvSpPr>
              <p:cNvPr id="4" name="모서리가 둥근 사각형 설명선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841276"/>
                <a:ext cx="2854588" cy="476053"/>
              </a:xfrm>
              <a:prstGeom prst="wedgeRoundRectCallout">
                <a:avLst>
                  <a:gd name="adj1" fmla="val -37486"/>
                  <a:gd name="adj2" fmla="val 270237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346292"/>
              </p:ext>
            </p:extLst>
          </p:nvPr>
        </p:nvGraphicFramePr>
        <p:xfrm>
          <a:off x="1220422" y="2105616"/>
          <a:ext cx="2280255" cy="2189100"/>
        </p:xfrm>
        <a:graphic>
          <a:graphicData uri="http://schemas.openxmlformats.org/drawingml/2006/table">
            <a:tbl>
              <a:tblPr/>
              <a:tblGrid>
                <a:gridCol w="456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60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60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60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60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7820">
                <a:tc>
                  <a:txBody>
                    <a:bodyPr/>
                    <a:lstStyle/>
                    <a:p>
                      <a:pPr marL="635000" marR="0" indent="-63500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</a:tabLs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50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29951" marR="29951" marT="14923" marB="1492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0" marR="0" indent="-63500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</a:tabLs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60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29951" marR="29951" marT="14923" marB="1492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0" marR="0" indent="-63500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</a:tabLs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90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29951" marR="29951" marT="14923" marB="1492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0" marR="0" indent="-63500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</a:tabLs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50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29951" marR="29951" marT="14923" marB="1492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0" marR="0" indent="-63500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</a:tabLs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100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29951" marR="29951" marT="14923" marB="1492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820">
                <a:tc>
                  <a:txBody>
                    <a:bodyPr/>
                    <a:lstStyle/>
                    <a:p>
                      <a:pPr marL="635000" marR="0" indent="-63500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</a:tabLs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100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29951" marR="29951" marT="14923" marB="1492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0" marR="0" indent="-63500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</a:tabLs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90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29951" marR="29951" marT="14923" marB="1492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0" marR="0" indent="-63500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</a:tabLs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200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29951" marR="29951" marT="14923" marB="1492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0" marR="0" indent="-63500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</a:tabLs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50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29951" marR="29951" marT="14923" marB="1492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0" marR="0" indent="-63500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</a:tabLs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30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29951" marR="29951" marT="14923" marB="1492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7820">
                <a:tc>
                  <a:txBody>
                    <a:bodyPr/>
                    <a:lstStyle/>
                    <a:p>
                      <a:pPr marL="635000" marR="0" indent="-63500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</a:tabLs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100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29951" marR="29951" marT="14923" marB="1492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0" marR="0" indent="-63500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</a:tabLs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100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29951" marR="29951" marT="14923" marB="1492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0" marR="0" indent="-63500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</a:tabLs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100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29951" marR="29951" marT="14923" marB="1492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0" marR="0" indent="-63500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</a:tabLs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200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29951" marR="29951" marT="14923" marB="1492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0" marR="0" indent="-63500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</a:tabLs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100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29951" marR="29951" marT="14923" marB="1492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820">
                <a:tc>
                  <a:txBody>
                    <a:bodyPr/>
                    <a:lstStyle/>
                    <a:p>
                      <a:pPr marL="635000" marR="0" indent="-63500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</a:tabLs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100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29951" marR="29951" marT="14923" marB="1492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0" marR="0" indent="-63500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</a:tabLs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100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29951" marR="29951" marT="14923" marB="1492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0" marR="0" indent="-63500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</a:tabLs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150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29951" marR="29951" marT="14923" marB="1492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0" marR="0" indent="-63500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</a:tabLs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150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29951" marR="29951" marT="14923" marB="1492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0" marR="0" indent="-63500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</a:tabLs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50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29951" marR="29951" marT="14923" marB="1492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820">
                <a:tc>
                  <a:txBody>
                    <a:bodyPr/>
                    <a:lstStyle/>
                    <a:p>
                      <a:pPr marL="635000" marR="0" indent="-63500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</a:tabLs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30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29951" marR="29951" marT="14923" marB="1492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0" marR="0" indent="-63500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</a:tabLs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90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29951" marR="29951" marT="14923" marB="1492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0" marR="0" indent="-63500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</a:tabLs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80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29951" marR="29951" marT="14923" marB="1492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0" marR="0" indent="-63500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</a:tabLs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70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29951" marR="29951" marT="14923" marB="1492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0" marR="0" indent="-63500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</a:tabLs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160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29951" marR="29951" marT="14923" marB="1492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151620" y="2146211"/>
            <a:ext cx="1404296" cy="1331358"/>
          </a:xfrm>
          <a:prstGeom prst="rect">
            <a:avLst/>
          </a:prstGeom>
          <a:solidFill>
            <a:schemeClr val="tx2">
              <a:lumMod val="50000"/>
              <a:alpha val="3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/>
          </a:p>
        </p:txBody>
      </p:sp>
      <p:sp>
        <p:nvSpPr>
          <p:cNvPr id="7" name="직사각형 6"/>
          <p:cNvSpPr/>
          <p:nvPr/>
        </p:nvSpPr>
        <p:spPr>
          <a:xfrm>
            <a:off x="1742294" y="2065542"/>
            <a:ext cx="1349500" cy="1350319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6350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sp>
        <p:nvSpPr>
          <p:cNvPr id="10" name="TextBox 9"/>
          <p:cNvSpPr txBox="1"/>
          <p:nvPr/>
        </p:nvSpPr>
        <p:spPr>
          <a:xfrm>
            <a:off x="1323376" y="4403774"/>
            <a:ext cx="1093569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67" b="1" dirty="0"/>
              <a:t>입력 영상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834100"/>
              </p:ext>
            </p:extLst>
          </p:nvPr>
        </p:nvGraphicFramePr>
        <p:xfrm>
          <a:off x="5000841" y="2105616"/>
          <a:ext cx="2280255" cy="2189100"/>
        </p:xfrm>
        <a:graphic>
          <a:graphicData uri="http://schemas.openxmlformats.org/drawingml/2006/table">
            <a:tbl>
              <a:tblPr/>
              <a:tblGrid>
                <a:gridCol w="456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60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60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60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60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78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75</a:t>
                      </a:r>
                    </a:p>
                  </a:txBody>
                  <a:tcPr marL="7938" marR="7938" marT="7938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98</a:t>
                      </a:r>
                    </a:p>
                  </a:txBody>
                  <a:tcPr marL="7938" marR="7938" marT="7938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90</a:t>
                      </a:r>
                    </a:p>
                  </a:txBody>
                  <a:tcPr marL="7938" marR="7938" marT="7938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87</a:t>
                      </a:r>
                    </a:p>
                  </a:txBody>
                  <a:tcPr marL="7938" marR="7938" marT="7938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58</a:t>
                      </a:r>
                    </a:p>
                  </a:txBody>
                  <a:tcPr marL="7938" marR="7938" marT="7938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8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83</a:t>
                      </a:r>
                    </a:p>
                  </a:txBody>
                  <a:tcPr marL="7938" marR="7938" marT="7938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99</a:t>
                      </a:r>
                    </a:p>
                  </a:txBody>
                  <a:tcPr marL="7938" marR="7938" marT="7938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104</a:t>
                      </a:r>
                    </a:p>
                  </a:txBody>
                  <a:tcPr marL="7938" marR="7938" marT="7938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102</a:t>
                      </a:r>
                    </a:p>
                  </a:txBody>
                  <a:tcPr marL="7938" marR="7938" marT="7938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88</a:t>
                      </a:r>
                    </a:p>
                  </a:txBody>
                  <a:tcPr marL="7938" marR="7938" marT="7938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78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98</a:t>
                      </a:r>
                    </a:p>
                  </a:txBody>
                  <a:tcPr marL="7938" marR="7938" marT="7938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116</a:t>
                      </a:r>
                    </a:p>
                  </a:txBody>
                  <a:tcPr marL="7938" marR="7938" marT="7938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127</a:t>
                      </a:r>
                    </a:p>
                  </a:txBody>
                  <a:tcPr marL="7938" marR="7938" marT="7938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114</a:t>
                      </a:r>
                    </a:p>
                  </a:txBody>
                  <a:tcPr marL="7938" marR="7938" marT="7938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97</a:t>
                      </a:r>
                    </a:p>
                  </a:txBody>
                  <a:tcPr marL="7938" marR="7938" marT="7938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8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87</a:t>
                      </a:r>
                    </a:p>
                  </a:txBody>
                  <a:tcPr marL="7938" marR="7938" marT="7938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94</a:t>
                      </a:r>
                    </a:p>
                  </a:txBody>
                  <a:tcPr marL="7938" marR="7938" marT="7938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116</a:t>
                      </a:r>
                    </a:p>
                  </a:txBody>
                  <a:tcPr marL="7938" marR="7938" marT="7938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118</a:t>
                      </a:r>
                    </a:p>
                  </a:txBody>
                  <a:tcPr marL="7938" marR="7938" marT="7938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122</a:t>
                      </a:r>
                    </a:p>
                  </a:txBody>
                  <a:tcPr marL="7938" marR="7938" marT="7938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8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80</a:t>
                      </a:r>
                    </a:p>
                  </a:txBody>
                  <a:tcPr marL="7938" marR="7938" marT="7938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92</a:t>
                      </a:r>
                    </a:p>
                  </a:txBody>
                  <a:tcPr marL="7938" marR="7938" marT="7938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107</a:t>
                      </a:r>
                    </a:p>
                  </a:txBody>
                  <a:tcPr marL="7938" marR="7938" marT="7938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110</a:t>
                      </a:r>
                    </a:p>
                  </a:txBody>
                  <a:tcPr marL="7938" marR="7938" marT="7938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108</a:t>
                      </a:r>
                    </a:p>
                  </a:txBody>
                  <a:tcPr marL="7938" marR="7938" marT="7938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783079" y="4403774"/>
            <a:ext cx="1093569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67" b="1" dirty="0"/>
              <a:t>출력 영상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4100742" y="3005160"/>
            <a:ext cx="300033" cy="390014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/>
          </a:p>
        </p:txBody>
      </p:sp>
      <p:grpSp>
        <p:nvGrpSpPr>
          <p:cNvPr id="17" name="그룹 16"/>
          <p:cNvGrpSpPr/>
          <p:nvPr/>
        </p:nvGrpSpPr>
        <p:grpSpPr>
          <a:xfrm>
            <a:off x="4801977" y="1437475"/>
            <a:ext cx="2677983" cy="1200000"/>
            <a:chOff x="5557498" y="1916888"/>
            <a:chExt cx="3213580" cy="14400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모서리가 둥근 사각형 설명선 8"/>
                <p:cNvSpPr/>
                <p:nvPr/>
              </p:nvSpPr>
              <p:spPr>
                <a:xfrm>
                  <a:off x="5557498" y="1916888"/>
                  <a:ext cx="3213580" cy="504000"/>
                </a:xfrm>
                <a:prstGeom prst="wedgeRoundRectCallout">
                  <a:avLst>
                    <a:gd name="adj1" fmla="val -119265"/>
                    <a:gd name="adj2" fmla="val 132074"/>
                    <a:gd name="adj3" fmla="val 16667"/>
                  </a:avLst>
                </a:prstGeom>
                <a:solidFill>
                  <a:schemeClr val="accent2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3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333" i="1">
                              <a:latin typeface="Cambria Math"/>
                            </a:rPr>
                            <m:t>𝑂</m:t>
                          </m:r>
                        </m:e>
                        <m:sub>
                          <m:r>
                            <a:rPr lang="en-US" altLang="ko-KR" sz="1333" i="1">
                              <a:latin typeface="Cambria Math"/>
                            </a:rPr>
                            <m:t>23</m:t>
                          </m:r>
                        </m:sub>
                      </m:sSub>
                    </m:oMath>
                  </a14:m>
                  <a:r>
                    <a:rPr lang="en-US" altLang="ko-KR" sz="1333" dirty="0"/>
                    <a:t>=(50+50+200 + </a:t>
                  </a:r>
                  <a:r>
                    <a:rPr lang="ko-KR" altLang="en-US" sz="1333" dirty="0"/>
                    <a:t>공통부분의 합</a:t>
                  </a:r>
                  <a:r>
                    <a:rPr lang="en-US" altLang="ko-KR" sz="1333" dirty="0"/>
                    <a:t>) / 9</a:t>
                  </a:r>
                  <a:endParaRPr lang="ko-KR" altLang="en-US" sz="1333" dirty="0"/>
                </a:p>
              </p:txBody>
            </p:sp>
          </mc:Choice>
          <mc:Fallback xmlns="">
            <p:sp>
              <p:nvSpPr>
                <p:cNvPr id="9" name="모서리가 둥근 사각형 설명선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7498" y="1916888"/>
                  <a:ext cx="3213580" cy="504000"/>
                </a:xfrm>
                <a:prstGeom prst="wedgeRoundRectCallout">
                  <a:avLst>
                    <a:gd name="adj1" fmla="val -119265"/>
                    <a:gd name="adj2" fmla="val 132074"/>
                    <a:gd name="adj3" fmla="val 16667"/>
                  </a:avLst>
                </a:prstGeom>
                <a:blipFill rotWithShape="1">
                  <a:blip r:embed="rId3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직선 화살표 연결선 13"/>
            <p:cNvCxnSpPr>
              <a:stCxn id="9" idx="2"/>
            </p:cNvCxnSpPr>
            <p:nvPr/>
          </p:nvCxnSpPr>
          <p:spPr>
            <a:xfrm>
              <a:off x="7164288" y="2420888"/>
              <a:ext cx="0" cy="936000"/>
            </a:xfrm>
            <a:prstGeom prst="straightConnector1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2471767" y="2877502"/>
            <a:ext cx="3180353" cy="2182018"/>
            <a:chOff x="2761246" y="3717032"/>
            <a:chExt cx="3816424" cy="26184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모서리가 둥근 사각형 설명선 7"/>
                <p:cNvSpPr/>
                <p:nvPr/>
              </p:nvSpPr>
              <p:spPr>
                <a:xfrm>
                  <a:off x="2761246" y="5877272"/>
                  <a:ext cx="3426892" cy="458182"/>
                </a:xfrm>
                <a:prstGeom prst="wedgeRoundRectCallout">
                  <a:avLst>
                    <a:gd name="adj1" fmla="val -88987"/>
                    <a:gd name="adj2" fmla="val -383802"/>
                    <a:gd name="adj3" fmla="val 16667"/>
                  </a:avLst>
                </a:prstGeom>
                <a:solidFill>
                  <a:schemeClr val="tx2">
                    <a:lumMod val="50000"/>
                    <a:alpha val="3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3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333" i="1">
                              <a:latin typeface="Cambria Math"/>
                            </a:rPr>
                            <m:t>𝑂</m:t>
                          </m:r>
                        </m:e>
                        <m:sub>
                          <m:r>
                            <a:rPr lang="en-US" altLang="ko-KR" sz="1333" i="1">
                              <a:latin typeface="Cambria Math"/>
                            </a:rPr>
                            <m:t>22</m:t>
                          </m:r>
                        </m:sub>
                      </m:sSub>
                    </m:oMath>
                  </a14:m>
                  <a:r>
                    <a:rPr lang="en-US" altLang="ko-KR" sz="1333" dirty="0"/>
                    <a:t>=(50+100+100 + </a:t>
                  </a:r>
                  <a:r>
                    <a:rPr lang="ko-KR" altLang="en-US" sz="1333" dirty="0"/>
                    <a:t>공통부분의 합</a:t>
                  </a:r>
                  <a:r>
                    <a:rPr lang="en-US" altLang="ko-KR" sz="1333" dirty="0"/>
                    <a:t>) / 9</a:t>
                  </a:r>
                  <a:endParaRPr lang="ko-KR" altLang="en-US" sz="1333" dirty="0"/>
                </a:p>
              </p:txBody>
            </p:sp>
          </mc:Choice>
          <mc:Fallback xmlns="">
            <p:sp>
              <p:nvSpPr>
                <p:cNvPr id="8" name="모서리가 둥근 사각형 설명선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1246" y="5877272"/>
                  <a:ext cx="3426892" cy="458182"/>
                </a:xfrm>
                <a:prstGeom prst="wedgeRoundRectCallout">
                  <a:avLst>
                    <a:gd name="adj1" fmla="val -88987"/>
                    <a:gd name="adj2" fmla="val -383802"/>
                    <a:gd name="adj3" fmla="val 16667"/>
                  </a:avLst>
                </a:prstGeom>
                <a:blipFill rotWithShape="1">
                  <a:blip r:embed="rId4"/>
                  <a:stretch>
                    <a:fillRect b="-1227"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꺾인 연결선 14"/>
            <p:cNvCxnSpPr>
              <a:stCxn id="8" idx="3"/>
            </p:cNvCxnSpPr>
            <p:nvPr/>
          </p:nvCxnSpPr>
          <p:spPr>
            <a:xfrm flipV="1">
              <a:off x="6188138" y="3717032"/>
              <a:ext cx="389532" cy="2389331"/>
            </a:xfrm>
            <a:prstGeom prst="bentConnector2">
              <a:avLst/>
            </a:prstGeom>
            <a:ln w="19050">
              <a:solidFill>
                <a:schemeClr val="bg2">
                  <a:lumMod val="2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/>
          <p:cNvGrpSpPr/>
          <p:nvPr/>
        </p:nvGrpSpPr>
        <p:grpSpPr>
          <a:xfrm>
            <a:off x="5652121" y="2937510"/>
            <a:ext cx="2520279" cy="1914280"/>
            <a:chOff x="5868144" y="3717032"/>
            <a:chExt cx="3024335" cy="2297136"/>
          </a:xfrm>
        </p:grpSpPr>
        <p:sp>
          <p:nvSpPr>
            <p:cNvPr id="20" name="모서리가 둥근 사각형 설명선 19"/>
            <p:cNvSpPr/>
            <p:nvPr/>
          </p:nvSpPr>
          <p:spPr>
            <a:xfrm>
              <a:off x="7657980" y="5569004"/>
              <a:ext cx="1234499" cy="445164"/>
            </a:xfrm>
            <a:prstGeom prst="wedgeRoundRectCallout">
              <a:avLst>
                <a:gd name="adj1" fmla="val -164802"/>
                <a:gd name="adj2" fmla="val -409127"/>
                <a:gd name="adj3" fmla="val 16667"/>
              </a:avLst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0000" rIns="30000" rtlCol="0" anchor="ctr"/>
            <a:lstStyle/>
            <a:p>
              <a:pPr algn="ctr" fontAlgn="base"/>
              <a:r>
                <a:rPr lang="ko-KR" altLang="en-US" sz="1100" dirty="0" err="1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두화소</a:t>
              </a:r>
              <a:r>
                <a:rPr lang="ko-KR" altLang="en-US" sz="1100" dirty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차이 </a:t>
              </a:r>
              <a:endParaRPr lang="en-US" altLang="ko-KR" sz="11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 fontAlgn="base"/>
              <a:r>
                <a:rPr lang="ko-KR" altLang="en-US" sz="1100" dirty="0" err="1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줄어듬</a:t>
              </a:r>
              <a:endParaRPr lang="en-US" altLang="ko-KR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오른쪽 중괄호 20"/>
            <p:cNvSpPr/>
            <p:nvPr/>
          </p:nvSpPr>
          <p:spPr>
            <a:xfrm rot="5400000">
              <a:off x="6102184" y="3482992"/>
              <a:ext cx="252000" cy="720080"/>
            </a:xfrm>
            <a:prstGeom prst="rightBrace">
              <a:avLst/>
            </a:prstGeom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500"/>
            </a:p>
          </p:txBody>
        </p:sp>
      </p:grpSp>
    </p:spTree>
    <p:extLst>
      <p:ext uri="{BB962C8B-B14F-4D97-AF65-F5344CB8AC3E}">
        <p14:creationId xmlns:p14="http://schemas.microsoft.com/office/powerpoint/2010/main" val="333366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t="14958"/>
          <a:stretch/>
        </p:blipFill>
        <p:spPr>
          <a:xfrm>
            <a:off x="676347" y="592018"/>
            <a:ext cx="6199909" cy="377765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7.4.3 </a:t>
            </a:r>
            <a:r>
              <a:rPr lang="ko-KR" altLang="en-US" dirty="0"/>
              <a:t>열림 연산과 닫힘 연산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3631999" y="2353444"/>
            <a:ext cx="1228033" cy="272727"/>
          </a:xfrm>
          <a:prstGeom prst="wedgeRoundRectCallout">
            <a:avLst>
              <a:gd name="adj1" fmla="val -45602"/>
              <a:gd name="adj2" fmla="val 18622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열림 연산 옵션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3631999" y="4240957"/>
            <a:ext cx="1228033" cy="272727"/>
          </a:xfrm>
          <a:prstGeom prst="wedgeRoundRectCallout">
            <a:avLst>
              <a:gd name="adj1" fmla="val -43845"/>
              <a:gd name="adj2" fmla="val -33755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닫힘 연산 옵션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5652120" y="3520877"/>
            <a:ext cx="922640" cy="272727"/>
          </a:xfrm>
          <a:prstGeom prst="wedgeRoundRectCallout">
            <a:avLst>
              <a:gd name="adj1" fmla="val -101650"/>
              <a:gd name="adj2" fmla="val -20962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ko-KR" altLang="en-US" sz="105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반복횟수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92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49" y="937287"/>
            <a:ext cx="2823475" cy="21729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434" y="985292"/>
            <a:ext cx="2823475" cy="21729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05" y="3276883"/>
            <a:ext cx="2823475" cy="21729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0773" y="3252502"/>
            <a:ext cx="2823475" cy="217290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7.4.3 </a:t>
            </a:r>
            <a:r>
              <a:rPr lang="ko-KR" altLang="en-US" dirty="0"/>
              <a:t>열림 연산과 닫힘 연산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7155084" y="942567"/>
            <a:ext cx="1032479" cy="332517"/>
          </a:xfrm>
          <a:prstGeom prst="wedgeRoundRectCallout">
            <a:avLst>
              <a:gd name="adj1" fmla="val -129945"/>
              <a:gd name="adj2" fmla="val 12480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배경 잡음 제거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6888288" y="4081636"/>
            <a:ext cx="1511653" cy="332517"/>
          </a:xfrm>
          <a:prstGeom prst="wedgeRoundRectCallout">
            <a:avLst>
              <a:gd name="adj1" fmla="val -79680"/>
              <a:gd name="adj2" fmla="val 13945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객체 내부 잡음 제거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45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43524" y="875119"/>
            <a:ext cx="6243205" cy="4831507"/>
            <a:chOff x="779640" y="1064173"/>
            <a:chExt cx="6867525" cy="679779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584" y="1064173"/>
              <a:ext cx="6781800" cy="223837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t="1291"/>
            <a:stretch/>
          </p:blipFill>
          <p:spPr>
            <a:xfrm>
              <a:off x="779640" y="3273740"/>
              <a:ext cx="6867525" cy="4588224"/>
            </a:xfrm>
            <a:prstGeom prst="rect">
              <a:avLst/>
            </a:prstGeom>
          </p:spPr>
        </p:pic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모폴로지 심화예제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차량사진에서 번호판 검출 위한 전처리</a:t>
            </a:r>
            <a:endParaRPr lang="ko-KR" altLang="en-US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4860032" y="2734300"/>
            <a:ext cx="1485925" cy="247934"/>
          </a:xfrm>
          <a:prstGeom prst="wedgeRoundRectCallout">
            <a:avLst>
              <a:gd name="adj1" fmla="val -74868"/>
              <a:gd name="adj2" fmla="val -15302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ko-KR" altLang="en-US" sz="105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차량영상 번호 입력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4499992" y="913284"/>
            <a:ext cx="2632406" cy="643076"/>
          </a:xfrm>
          <a:prstGeom prst="wedgeRoundRectCallout">
            <a:avLst>
              <a:gd name="adj1" fmla="val -83243"/>
              <a:gd name="adj2" fmla="val 16342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차량 영상 파일은 심화예제 프로젝트 폴더 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상단</a:t>
            </a:r>
            <a:r>
              <a:rPr lang="en-US" altLang="ko-KR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(../)</a:t>
            </a:r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에서 </a:t>
            </a:r>
            <a:r>
              <a:rPr lang="en-US" altLang="ko-KR" sz="11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test_car</a:t>
            </a:r>
            <a:r>
              <a:rPr lang="en-US" altLang="ko-KR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폴더에 위치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파일명은 숫자로 구성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709061" y="4028974"/>
            <a:ext cx="1797970" cy="439230"/>
          </a:xfrm>
          <a:prstGeom prst="wedgeRoundRectCallout">
            <a:avLst>
              <a:gd name="adj1" fmla="val -147666"/>
              <a:gd name="adj2" fmla="val -5329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수직</a:t>
            </a:r>
            <a:r>
              <a:rPr lang="en-US" altLang="ko-KR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(dx)</a:t>
            </a:r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마스크 적용하여 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수직 에지 검출 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179512" y="2887540"/>
            <a:ext cx="1350840" cy="330000"/>
          </a:xfrm>
          <a:prstGeom prst="wedgeRoundRectCallout">
            <a:avLst>
              <a:gd name="adj1" fmla="val 67142"/>
              <a:gd name="adj2" fmla="val 11244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ko-KR" altLang="en-US" sz="11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가로로 긴 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마스크</a:t>
            </a:r>
            <a:endParaRPr lang="en-US" altLang="ko-KR" sz="11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21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 animBg="1"/>
      <p:bldP spid="1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047" y="2532709"/>
            <a:ext cx="2717425" cy="2340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모폴로지</a:t>
            </a:r>
            <a:r>
              <a:rPr lang="ko-KR" altLang="en-US" dirty="0"/>
              <a:t> 심화예제 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756017" y="1394776"/>
            <a:ext cx="2632407" cy="643077"/>
          </a:xfrm>
          <a:prstGeom prst="wedgeRoundRectCallout">
            <a:avLst>
              <a:gd name="adj1" fmla="val 11240"/>
              <a:gd name="adj2" fmla="val 41962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0000" rIns="30000" rtlCol="0" anchor="ctr"/>
          <a:lstStyle/>
          <a:p>
            <a:pPr algn="ctr"/>
            <a:r>
              <a:rPr lang="ko-KR" altLang="en-US" sz="125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가로로 긴 마스크로 </a:t>
            </a:r>
            <a:endParaRPr lang="en-US" altLang="ko-KR" sz="125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ko-KR" altLang="en-US" sz="125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침식 및 팽창 연산을 수행해서 </a:t>
            </a:r>
            <a:endParaRPr lang="en-US" altLang="ko-KR" sz="125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ko-KR" altLang="en-US" sz="125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번호판과 비슷한 객체 내부 채움</a:t>
            </a:r>
            <a:endParaRPr lang="en-US" altLang="ko-KR" sz="125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5616" y="4873724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err="1"/>
              <a:t>입력영상</a:t>
            </a:r>
            <a:endParaRPr lang="ko-KR" altLang="en-US" sz="15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56" y="1042820"/>
            <a:ext cx="2711032" cy="13469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773" y="2497460"/>
            <a:ext cx="2717425" cy="23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7684" y="2497460"/>
            <a:ext cx="2722468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155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단원 요약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회선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convoluttion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마스크 내의 </a:t>
            </a:r>
            <a:r>
              <a:rPr lang="ko-KR" altLang="en-US" dirty="0" err="1" smtClean="0"/>
              <a:t>원소값과</a:t>
            </a:r>
            <a:r>
              <a:rPr lang="ko-KR" altLang="en-US" dirty="0" smtClean="0"/>
              <a:t> 공간 영역에 있는 입력 영상의 </a:t>
            </a:r>
            <a:r>
              <a:rPr lang="ko-KR" altLang="en-US" dirty="0" err="1" smtClean="0"/>
              <a:t>화소값들을</a:t>
            </a:r>
            <a:r>
              <a:rPr lang="ko-KR" altLang="en-US" dirty="0" smtClean="0"/>
              <a:t> 대응되게 곱하여 출력 </a:t>
            </a:r>
            <a:r>
              <a:rPr lang="ko-KR" altLang="en-US" dirty="0" err="1" smtClean="0"/>
              <a:t>화소값을</a:t>
            </a:r>
            <a:r>
              <a:rPr lang="ko-KR" altLang="en-US" dirty="0" smtClean="0"/>
              <a:t> 계산하는 것을 말한다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입력 영상에 곱해지는 이 마스크를 </a:t>
            </a:r>
            <a:r>
              <a:rPr lang="ko-KR" altLang="en-US" dirty="0" err="1" smtClean="0"/>
              <a:t>커널</a:t>
            </a:r>
            <a:r>
              <a:rPr lang="en-US" altLang="ko-KR" dirty="0" smtClean="0"/>
              <a:t>(kernel), </a:t>
            </a:r>
            <a:r>
              <a:rPr lang="ko-KR" altLang="en-US" dirty="0" smtClean="0"/>
              <a:t>윈도우</a:t>
            </a:r>
            <a:r>
              <a:rPr lang="en-US" altLang="ko-KR" dirty="0" smtClean="0"/>
              <a:t>(window), </a:t>
            </a:r>
            <a:r>
              <a:rPr lang="ko-KR" altLang="en-US" dirty="0" smtClean="0"/>
              <a:t>필터</a:t>
            </a:r>
            <a:r>
              <a:rPr lang="en-US" altLang="ko-KR" dirty="0" smtClean="0"/>
              <a:t>(filter) </a:t>
            </a:r>
            <a:r>
              <a:rPr lang="ko-KR" altLang="en-US" dirty="0" smtClean="0"/>
              <a:t>등 용어로 부른다</a:t>
            </a:r>
            <a:r>
              <a:rPr lang="en-US" altLang="ko-KR" dirty="0" smtClean="0"/>
              <a:t>.</a:t>
            </a:r>
          </a:p>
          <a:p>
            <a:pPr lvl="3"/>
            <a:endParaRPr lang="en-US" altLang="ko-KR" dirty="0" smtClean="0"/>
          </a:p>
          <a:p>
            <a:r>
              <a:rPr lang="ko-KR" altLang="en-US" dirty="0" err="1" smtClean="0"/>
              <a:t>블러링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bluring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회선 마스크의 원소를 모두 같은 값으로 지정해 수행하며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전체 합이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이 </a:t>
            </a:r>
            <a:r>
              <a:rPr lang="ko-KR" altLang="en-US" dirty="0" err="1" smtClean="0"/>
              <a:t>되어야한다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출력 영상에서 이웃하는 </a:t>
            </a:r>
            <a:r>
              <a:rPr lang="ko-KR" altLang="en-US" dirty="0" err="1" smtClean="0"/>
              <a:t>화소들이</a:t>
            </a:r>
            <a:r>
              <a:rPr lang="ko-KR" altLang="en-US" dirty="0" smtClean="0"/>
              <a:t> 비슷한 값을 갖기 때문에 부드러운 영상이 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흐려지는 결과가 발생한다</a:t>
            </a:r>
            <a:r>
              <a:rPr lang="en-US" altLang="ko-KR" dirty="0" smtClean="0"/>
              <a:t>.</a:t>
            </a:r>
          </a:p>
          <a:p>
            <a:pPr lvl="5"/>
            <a:endParaRPr lang="en-US" altLang="ko-KR" dirty="0" smtClean="0"/>
          </a:p>
          <a:p>
            <a:r>
              <a:rPr lang="ko-KR" altLang="en-US" dirty="0" err="1" smtClean="0"/>
              <a:t>사프닝</a:t>
            </a:r>
            <a:r>
              <a:rPr lang="en-US" altLang="ko-KR" dirty="0" smtClean="0"/>
              <a:t>(sharpening)</a:t>
            </a:r>
            <a:r>
              <a:rPr lang="ko-KR" altLang="en-US" dirty="0" smtClean="0"/>
              <a:t>은 회선 마스크에서 중심계수와 주변계수의 차이를 크게 함으로서 </a:t>
            </a:r>
            <a:r>
              <a:rPr lang="ko-KR" altLang="en-US" dirty="0" err="1" smtClean="0"/>
              <a:t>출력화소가</a:t>
            </a:r>
            <a:r>
              <a:rPr lang="ko-KR" altLang="en-US" dirty="0" smtClean="0"/>
              <a:t> 도드라지게 함으로서 선명하고 </a:t>
            </a:r>
            <a:r>
              <a:rPr lang="ko-KR" altLang="en-US" dirty="0" err="1" smtClean="0"/>
              <a:t>날까로운</a:t>
            </a:r>
            <a:r>
              <a:rPr lang="ko-KR" altLang="en-US" dirty="0" smtClean="0"/>
              <a:t> 영상을 만드는 방법이다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중심계수는 아주 큰 값을 갖게 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주변계수는 </a:t>
            </a:r>
            <a:r>
              <a:rPr lang="ko-KR" altLang="en-US" dirty="0" err="1" smtClean="0"/>
              <a:t>음수값을</a:t>
            </a:r>
            <a:r>
              <a:rPr lang="ko-KR" altLang="en-US" dirty="0" smtClean="0"/>
              <a:t> 갖게 해서 전체 합이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이 되게 한다</a:t>
            </a:r>
            <a:r>
              <a:rPr lang="en-US" altLang="ko-KR" dirty="0" smtClean="0"/>
              <a:t>.</a:t>
            </a:r>
          </a:p>
          <a:p>
            <a:pPr lvl="4"/>
            <a:endParaRPr lang="en-US" altLang="ko-KR" dirty="0" smtClean="0"/>
          </a:p>
          <a:p>
            <a:r>
              <a:rPr lang="ko-KR" altLang="en-US" dirty="0" smtClean="0"/>
              <a:t>영상 처리에서 에지는 “</a:t>
            </a:r>
            <a:r>
              <a:rPr lang="ko-KR" altLang="en-US" dirty="0" err="1" smtClean="0"/>
              <a:t>화소값이</a:t>
            </a:r>
            <a:r>
              <a:rPr lang="ko-KR" altLang="en-US" dirty="0" smtClean="0"/>
              <a:t> 급격하게 변화하는 부분”으로 정의한다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이것은 객체에서 크기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위치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모양을 인지할 수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방향성을 탐지할 수 있다</a:t>
            </a:r>
            <a:r>
              <a:rPr lang="en-US" altLang="ko-KR" dirty="0" smtClean="0"/>
              <a:t>.</a:t>
            </a:r>
          </a:p>
          <a:p>
            <a:pPr lvl="4"/>
            <a:endParaRPr lang="en-US" altLang="ko-KR" dirty="0" smtClean="0"/>
          </a:p>
          <a:p>
            <a:r>
              <a:rPr lang="ko-KR" altLang="en-US" dirty="0"/>
              <a:t>에지는 이웃하는 두 </a:t>
            </a:r>
            <a:r>
              <a:rPr lang="ko-KR" altLang="en-US" dirty="0" err="1"/>
              <a:t>화소의</a:t>
            </a:r>
            <a:r>
              <a:rPr lang="ko-KR" altLang="en-US" dirty="0"/>
              <a:t> 차분으로 구할 수 있으며</a:t>
            </a:r>
            <a:r>
              <a:rPr lang="en-US" altLang="ko-KR" dirty="0"/>
              <a:t>, </a:t>
            </a:r>
            <a:r>
              <a:rPr lang="ko-KR" altLang="en-US" dirty="0"/>
              <a:t>이것은 미분 공식과 유사하다</a:t>
            </a:r>
            <a:r>
              <a:rPr lang="en-US" altLang="ko-KR" dirty="0"/>
              <a:t>. </a:t>
            </a:r>
            <a:r>
              <a:rPr lang="ko-KR" altLang="en-US" dirty="0"/>
              <a:t>따라서 미분 마스크로 회선을 수행하면 에지를 검출할 수 있다</a:t>
            </a:r>
            <a:r>
              <a:rPr lang="en-US" altLang="ko-KR" dirty="0"/>
              <a:t>. </a:t>
            </a:r>
            <a:r>
              <a:rPr lang="ko-KR" altLang="en-US" dirty="0"/>
              <a:t>이것은 </a:t>
            </a:r>
            <a:r>
              <a:rPr lang="en-US" altLang="ko-KR" dirty="0"/>
              <a:t>1</a:t>
            </a:r>
            <a:r>
              <a:rPr lang="ko-KR" altLang="en-US" dirty="0"/>
              <a:t>차 미분 </a:t>
            </a:r>
            <a:r>
              <a:rPr lang="ko-KR" altLang="en-US" dirty="0" err="1"/>
              <a:t>마스크라하며</a:t>
            </a:r>
            <a:r>
              <a:rPr lang="en-US" altLang="ko-KR" dirty="0"/>
              <a:t>, </a:t>
            </a:r>
            <a:r>
              <a:rPr lang="ko-KR" altLang="en-US" dirty="0"/>
              <a:t>대표적으로 </a:t>
            </a:r>
            <a:r>
              <a:rPr lang="ko-KR" altLang="en-US" dirty="0" err="1"/>
              <a:t>소벨</a:t>
            </a:r>
            <a:r>
              <a:rPr lang="en-US" altLang="ko-KR" dirty="0"/>
              <a:t>(Sobel), </a:t>
            </a:r>
            <a:r>
              <a:rPr lang="ko-KR" altLang="en-US" dirty="0" err="1"/>
              <a:t>프리윗</a:t>
            </a:r>
            <a:r>
              <a:rPr lang="en-US" altLang="ko-KR" dirty="0"/>
              <a:t>(Prewitt), </a:t>
            </a:r>
            <a:r>
              <a:rPr lang="ko-KR" altLang="en-US" dirty="0" err="1"/>
              <a:t>로버츠</a:t>
            </a:r>
            <a:r>
              <a:rPr lang="en-US" altLang="ko-KR" dirty="0"/>
              <a:t>(Roberts) </a:t>
            </a:r>
            <a:r>
              <a:rPr lang="ko-KR" altLang="en-US" dirty="0"/>
              <a:t>등이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7029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단원 요약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차 미분 연산자는 점진적으로 변화하는 부분까지 민감하게 에지를 검출하여 너무 많은 에지가 나타날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이를 보완하기 위한 방법으로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 미분에서 한 번 더 미분을 하는 방법인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미분 연산이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대표적으로 </a:t>
            </a:r>
            <a:r>
              <a:rPr lang="ko-KR" altLang="en-US" dirty="0" err="1" smtClean="0"/>
              <a:t>라플라시안</a:t>
            </a:r>
            <a:r>
              <a:rPr lang="en-US" altLang="ko-KR" dirty="0" smtClean="0"/>
              <a:t>(Laplacian), </a:t>
            </a:r>
            <a:r>
              <a:rPr lang="en-US" altLang="ko-KR" dirty="0" err="1" smtClean="0"/>
              <a:t>LoG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Laplacianof</a:t>
            </a:r>
            <a:r>
              <a:rPr lang="en-US" altLang="ko-KR" dirty="0" smtClean="0"/>
              <a:t> Gaussian), </a:t>
            </a:r>
            <a:r>
              <a:rPr lang="en-US" altLang="ko-KR" dirty="0" err="1" smtClean="0"/>
              <a:t>DoG</a:t>
            </a:r>
            <a:r>
              <a:rPr lang="en-US" altLang="ko-KR" dirty="0" smtClean="0"/>
              <a:t>(Difference of Gauss-</a:t>
            </a:r>
            <a:r>
              <a:rPr lang="en-US" altLang="ko-KR" dirty="0" err="1" smtClean="0"/>
              <a:t>ian</a:t>
            </a:r>
            <a:r>
              <a:rPr lang="en-US" altLang="ko-KR" dirty="0" smtClean="0"/>
              <a:t>)</a:t>
            </a:r>
            <a:r>
              <a:rPr lang="ko-KR" altLang="en-US" dirty="0" smtClean="0"/>
              <a:t>등의 방법이 이다</a:t>
            </a:r>
            <a:r>
              <a:rPr lang="en-US" altLang="ko-KR" dirty="0" smtClean="0"/>
              <a:t>.</a:t>
            </a:r>
          </a:p>
          <a:p>
            <a:pPr lvl="4"/>
            <a:endParaRPr lang="en-US" altLang="ko-KR" dirty="0" smtClean="0"/>
          </a:p>
          <a:p>
            <a:r>
              <a:rPr lang="ko-KR" altLang="en-US" dirty="0" smtClean="0"/>
              <a:t>캐니 에지 검출 방법은 </a:t>
            </a:r>
            <a:r>
              <a:rPr lang="en-US" altLang="ko-KR" dirty="0" smtClean="0"/>
              <a:t>John F. Canny</a:t>
            </a:r>
            <a:r>
              <a:rPr lang="ko-KR" altLang="en-US" dirty="0" smtClean="0"/>
              <a:t>에 의해 개발된 것으로서 다음과 </a:t>
            </a:r>
            <a:r>
              <a:rPr lang="ko-KR" altLang="en-US" dirty="0" err="1" smtClean="0"/>
              <a:t>같으</a:t>
            </a:r>
            <a:r>
              <a:rPr lang="ko-KR" altLang="en-US" dirty="0" smtClean="0"/>
              <a:t> 여러 단계의 알고리즘으로 구성된 에지 검출 방법이다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비선형 공간 </a:t>
            </a:r>
            <a:r>
              <a:rPr lang="ko-KR" altLang="en-US" dirty="0" err="1" smtClean="0"/>
              <a:t>필터링의</a:t>
            </a:r>
            <a:r>
              <a:rPr lang="ko-KR" altLang="en-US" dirty="0" smtClean="0"/>
              <a:t> 방법으로 최솟값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최댓값 </a:t>
            </a:r>
            <a:r>
              <a:rPr lang="ko-KR" altLang="en-US" dirty="0" err="1" smtClean="0"/>
              <a:t>필터링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평균값 </a:t>
            </a:r>
            <a:r>
              <a:rPr lang="ko-KR" altLang="en-US" dirty="0" err="1" smtClean="0"/>
              <a:t>필터링</a:t>
            </a:r>
            <a:r>
              <a:rPr lang="en-US" altLang="ko-KR" dirty="0" smtClean="0"/>
              <a:t>, </a:t>
            </a:r>
            <a:r>
              <a:rPr lang="ko-KR" altLang="en-US" dirty="0" smtClean="0"/>
              <a:t>미디언 </a:t>
            </a:r>
            <a:r>
              <a:rPr lang="ko-KR" altLang="en-US" dirty="0" err="1" smtClean="0"/>
              <a:t>필터링</a:t>
            </a:r>
            <a:r>
              <a:rPr lang="ko-KR" altLang="en-US" dirty="0" smtClean="0"/>
              <a:t> 등이 있다</a:t>
            </a:r>
            <a:r>
              <a:rPr lang="en-US" altLang="ko-KR" dirty="0" smtClean="0"/>
              <a:t>.</a:t>
            </a:r>
          </a:p>
          <a:p>
            <a:pPr lvl="3"/>
            <a:endParaRPr lang="en-US" altLang="ko-KR" dirty="0" smtClean="0"/>
          </a:p>
          <a:p>
            <a:r>
              <a:rPr lang="ko-KR" altLang="en-US" dirty="0" smtClean="0"/>
              <a:t>최대 최솟값 </a:t>
            </a:r>
            <a:r>
              <a:rPr lang="ko-KR" altLang="en-US" dirty="0" err="1" smtClean="0"/>
              <a:t>필터링은</a:t>
            </a:r>
            <a:r>
              <a:rPr lang="ko-KR" altLang="en-US" dirty="0" smtClean="0"/>
              <a:t> 마스크 범위에서 최솟값 혹은 최댓값을 </a:t>
            </a:r>
            <a:r>
              <a:rPr lang="ko-KR" altLang="en-US" dirty="0" err="1" smtClean="0"/>
              <a:t>출력화소로</a:t>
            </a:r>
            <a:r>
              <a:rPr lang="ko-KR" altLang="en-US" dirty="0" smtClean="0"/>
              <a:t> 결정한다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최솟값 </a:t>
            </a:r>
            <a:r>
              <a:rPr lang="ko-KR" altLang="en-US" dirty="0" err="1" smtClean="0"/>
              <a:t>필터링은</a:t>
            </a:r>
            <a:r>
              <a:rPr lang="ko-KR" altLang="en-US" dirty="0" smtClean="0"/>
              <a:t> 영상이 전반적으로 어두워지며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최댓값 </a:t>
            </a:r>
            <a:r>
              <a:rPr lang="ko-KR" altLang="en-US" dirty="0" err="1" smtClean="0"/>
              <a:t>필터링은</a:t>
            </a:r>
            <a:r>
              <a:rPr lang="ko-KR" altLang="en-US" dirty="0" smtClean="0"/>
              <a:t> 영상이 밝아진다</a:t>
            </a:r>
            <a:r>
              <a:rPr lang="en-US" altLang="ko-KR" dirty="0" smtClean="0"/>
              <a:t>.</a:t>
            </a:r>
          </a:p>
          <a:p>
            <a:pPr lvl="3"/>
            <a:endParaRPr lang="en-US" altLang="ko-KR" dirty="0" smtClean="0"/>
          </a:p>
          <a:p>
            <a:r>
              <a:rPr lang="ko-KR" altLang="en-US" dirty="0"/>
              <a:t>평균값 </a:t>
            </a:r>
            <a:r>
              <a:rPr lang="ko-KR" altLang="en-US" dirty="0" err="1"/>
              <a:t>필터링은</a:t>
            </a:r>
            <a:r>
              <a:rPr lang="ko-KR" altLang="en-US" dirty="0"/>
              <a:t> 마스크 범위의 </a:t>
            </a:r>
            <a:r>
              <a:rPr lang="ko-KR" altLang="en-US" dirty="0" err="1"/>
              <a:t>입력화소들을</a:t>
            </a:r>
            <a:r>
              <a:rPr lang="ko-KR" altLang="en-US" dirty="0"/>
              <a:t> 평균하여 </a:t>
            </a:r>
            <a:r>
              <a:rPr lang="ko-KR" altLang="en-US" dirty="0" err="1"/>
              <a:t>출력화소를</a:t>
            </a:r>
            <a:r>
              <a:rPr lang="ko-KR" altLang="en-US" dirty="0"/>
              <a:t> 결정하기 때문에 </a:t>
            </a:r>
            <a:r>
              <a:rPr lang="ko-KR" altLang="en-US" dirty="0" err="1"/>
              <a:t>블러링과</a:t>
            </a:r>
            <a:r>
              <a:rPr lang="ko-KR" altLang="en-US" dirty="0"/>
              <a:t> 같은 효과가 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609" y="2353444"/>
            <a:ext cx="3352518" cy="8631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56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단원 요약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미디언 </a:t>
            </a:r>
            <a:r>
              <a:rPr lang="ko-KR" altLang="en-US" dirty="0" err="1" smtClean="0"/>
              <a:t>필터링은</a:t>
            </a:r>
            <a:r>
              <a:rPr lang="ko-KR" altLang="en-US" dirty="0" smtClean="0"/>
              <a:t> 마스크 범위의 </a:t>
            </a:r>
            <a:r>
              <a:rPr lang="ko-KR" altLang="en-US" dirty="0" err="1" smtClean="0"/>
              <a:t>입력화소들을</a:t>
            </a:r>
            <a:r>
              <a:rPr lang="ko-KR" altLang="en-US" dirty="0" smtClean="0"/>
              <a:t> 정렬하여 </a:t>
            </a:r>
            <a:r>
              <a:rPr lang="ko-KR" altLang="en-US" dirty="0" err="1" smtClean="0"/>
              <a:t>중간값을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출력화소로</a:t>
            </a:r>
            <a:r>
              <a:rPr lang="ko-KR" altLang="en-US" dirty="0" smtClean="0"/>
              <a:t> 결정하는 방식이다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임펄스</a:t>
            </a:r>
            <a:r>
              <a:rPr lang="ko-KR" altLang="en-US" dirty="0" smtClean="0"/>
              <a:t> 잡음이나 소금 후추 잡음은 마스크 범위 내에서 가장 큰 값 혹은 가장 작은 값이 </a:t>
            </a:r>
            <a:r>
              <a:rPr lang="ko-KR" altLang="en-US" dirty="0" err="1" smtClean="0"/>
              <a:t>되기때문에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출력화소에서</a:t>
            </a:r>
            <a:r>
              <a:rPr lang="ko-KR" altLang="en-US" dirty="0" smtClean="0"/>
              <a:t> 배제된다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따라서 이와 같은 잡음 제거에 효과적이다</a:t>
            </a:r>
            <a:r>
              <a:rPr lang="en-US" altLang="ko-KR" dirty="0" smtClean="0"/>
              <a:t>.</a:t>
            </a:r>
          </a:p>
          <a:p>
            <a:pPr lvl="4"/>
            <a:endParaRPr lang="en-US" altLang="ko-KR" dirty="0" smtClean="0"/>
          </a:p>
          <a:p>
            <a:r>
              <a:rPr lang="ko-KR" altLang="en-US" dirty="0" err="1" smtClean="0"/>
              <a:t>가우시안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블러링은</a:t>
            </a:r>
            <a:r>
              <a:rPr lang="ko-KR" altLang="en-US" dirty="0" smtClean="0"/>
              <a:t> 정규분포 곡선을 갖는 마스크를 </a:t>
            </a:r>
            <a:r>
              <a:rPr lang="ko-KR" altLang="en-US" dirty="0" err="1" smtClean="0"/>
              <a:t>가우시안</a:t>
            </a:r>
            <a:r>
              <a:rPr lang="ko-KR" altLang="en-US" dirty="0" smtClean="0"/>
              <a:t> 수식에 따라서 생성하고 이 마스크로 회선을 수행하는 방법이다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평균과 표준 편차로 정규분포 마스크를 생성할 </a:t>
            </a:r>
            <a:r>
              <a:rPr lang="ko-KR" altLang="en-US" dirty="0" err="1" smtClean="0"/>
              <a:t>수있다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표준편차가 크면 클수록 많이 흐려진 영상을 생성한다</a:t>
            </a:r>
            <a:r>
              <a:rPr lang="en-US" altLang="ko-KR" dirty="0" smtClean="0"/>
              <a:t>.</a:t>
            </a:r>
          </a:p>
          <a:p>
            <a:pPr lvl="3"/>
            <a:endParaRPr lang="en-US" altLang="ko-KR" dirty="0" smtClean="0"/>
          </a:p>
          <a:p>
            <a:r>
              <a:rPr lang="ko-KR" altLang="en-US" dirty="0" err="1" smtClean="0"/>
              <a:t>모폴로지는</a:t>
            </a:r>
            <a:r>
              <a:rPr lang="ko-KR" altLang="en-US" dirty="0" smtClean="0"/>
              <a:t> 행태학적 방법을 영상 처리에 적용한 것으로서 침식과 팽창 연산이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침식연산은 객체의 크기가 축소되기 때문에 영상 내에 존재하는 작은 크기의 잡음을 제거하는 효과적이다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팽창 연산은 객체의 크기가 확대되어 객체 내부의 빈 공간을 메우는 역할을 한다</a:t>
            </a:r>
            <a:r>
              <a:rPr lang="en-US" altLang="ko-KR" dirty="0" smtClean="0"/>
              <a:t>.</a:t>
            </a:r>
          </a:p>
          <a:p>
            <a:pPr lvl="3"/>
            <a:endParaRPr lang="en-US" altLang="ko-KR" dirty="0" smtClean="0"/>
          </a:p>
          <a:p>
            <a:r>
              <a:rPr lang="ko-KR" altLang="en-US" dirty="0" smtClean="0"/>
              <a:t>열림 연산은 침식 연산 수행 후에 팽창 연산을 수행한다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침식 연산으로 객체는 축소되고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배경의 잡음들은 제거되며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팽창 연산으로 축소되었던 객체들이 원래 크기로 돌아간다</a:t>
            </a:r>
            <a:r>
              <a:rPr lang="en-US" altLang="ko-KR" dirty="0" smtClean="0"/>
              <a:t>.</a:t>
            </a:r>
          </a:p>
          <a:p>
            <a:pPr lvl="3"/>
            <a:endParaRPr lang="en-US" altLang="ko-KR" dirty="0" smtClean="0"/>
          </a:p>
          <a:p>
            <a:r>
              <a:rPr lang="ko-KR" altLang="en-US" dirty="0" smtClean="0"/>
              <a:t>닫힘 연산은 팽창 연산 수행 후에 침식 연산을 수행한다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팽창 연산으로 객체가 확장되어 객체 내부의 빈 공간이 메워진다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다음으로 침식 연산으로 확장되었던 객체의 크기가 원래대로 축소된다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748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7.1.2 </a:t>
            </a:r>
            <a:r>
              <a:rPr lang="ko-KR" altLang="en-US" dirty="0" err="1"/>
              <a:t>블러링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86291" y="409228"/>
            <a:ext cx="5637837" cy="3927711"/>
            <a:chOff x="1166812" y="1862137"/>
            <a:chExt cx="6821783" cy="475253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6812" y="1862137"/>
              <a:ext cx="6810375" cy="199072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b="71089"/>
            <a:stretch/>
          </p:blipFill>
          <p:spPr>
            <a:xfrm>
              <a:off x="1168695" y="3797518"/>
              <a:ext cx="6819900" cy="2817149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t="29264" b="31273"/>
          <a:stretch/>
        </p:blipFill>
        <p:spPr>
          <a:xfrm>
            <a:off x="4211960" y="2559933"/>
            <a:ext cx="5636281" cy="317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499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물방울">
  <a:themeElements>
    <a:clrScheme name="물방울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물방울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물방울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5871</TotalTime>
  <Words>2298</Words>
  <Application>Microsoft Office PowerPoint</Application>
  <PresentationFormat>화면 슬라이드 쇼(16:10)</PresentationFormat>
  <Paragraphs>477</Paragraphs>
  <Slides>86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86</vt:i4>
      </vt:variant>
    </vt:vector>
  </HeadingPairs>
  <TitlesOfParts>
    <vt:vector size="95" baseType="lpstr">
      <vt:lpstr>HY중고딕</vt:lpstr>
      <vt:lpstr>맑은 고딕</vt:lpstr>
      <vt:lpstr>휴먼엑스포</vt:lpstr>
      <vt:lpstr>Arial</vt:lpstr>
      <vt:lpstr>Cambria Math</vt:lpstr>
      <vt:lpstr>Times New Roman</vt:lpstr>
      <vt:lpstr>Tw Cen MT</vt:lpstr>
      <vt:lpstr>Wingdings</vt:lpstr>
      <vt:lpstr>물방울</vt:lpstr>
      <vt:lpstr>CHAPTER 07 회선(Convolution)</vt:lpstr>
      <vt:lpstr>contents</vt:lpstr>
      <vt:lpstr>7.1 회선(convolution)</vt:lpstr>
      <vt:lpstr>7.1.1 공간 영역의 개념과 회선</vt:lpstr>
      <vt:lpstr>7.1.1 공간 영역의 개념과 회선</vt:lpstr>
      <vt:lpstr>7.1.2 블러링</vt:lpstr>
      <vt:lpstr>7.1.2 블러링</vt:lpstr>
      <vt:lpstr>7.1.2 블러링</vt:lpstr>
      <vt:lpstr>7.1.2 블러링</vt:lpstr>
      <vt:lpstr>7.1.2 블러링</vt:lpstr>
      <vt:lpstr>7.1.3 샤프닝</vt:lpstr>
      <vt:lpstr>7.1.3 샤프닝</vt:lpstr>
      <vt:lpstr>7.1.3 샤프닝</vt:lpstr>
      <vt:lpstr>7.2 에지 검출</vt:lpstr>
      <vt:lpstr>7.2 에지 검출</vt:lpstr>
      <vt:lpstr>7.2.2 1차 미분 마스크</vt:lpstr>
      <vt:lpstr>1) 로버츠(Roberts) 마스크</vt:lpstr>
      <vt:lpstr>1) 로버츠(Roberts) 마스크</vt:lpstr>
      <vt:lpstr>1) 로버츠(Roberts) 마스크</vt:lpstr>
      <vt:lpstr>1) 로버츠(Roberts) 마스크</vt:lpstr>
      <vt:lpstr>2) 프리윗(Prewitt) 마스크</vt:lpstr>
      <vt:lpstr>2) 프리윗(Prewitt) 마스크</vt:lpstr>
      <vt:lpstr>2) 프리윗(Prewitt) 마스크</vt:lpstr>
      <vt:lpstr>2) 프리윗(Prewitt) 마스크</vt:lpstr>
      <vt:lpstr>3) 소벨(Sobel) 마스크</vt:lpstr>
      <vt:lpstr>3) 소벨(Sobel) 마스크</vt:lpstr>
      <vt:lpstr>3) 소벨(Sobel) 마스크</vt:lpstr>
      <vt:lpstr>7.2.4 2차 미분 마스크</vt:lpstr>
      <vt:lpstr>7.2.4 2차 미분 마스크</vt:lpstr>
      <vt:lpstr>1) 라플라시안 에지 검출</vt:lpstr>
      <vt:lpstr>1) 라플라시안 에지 검출</vt:lpstr>
      <vt:lpstr>2) LoG와 DoG</vt:lpstr>
      <vt:lpstr>2) LoG와 DoG</vt:lpstr>
      <vt:lpstr>2) LoG와 DoG</vt:lpstr>
      <vt:lpstr>2) LoG와 DoG</vt:lpstr>
      <vt:lpstr>7.2.5 캐니 에지 검출</vt:lpstr>
      <vt:lpstr>7.2.5 캐니 에지 검출</vt:lpstr>
      <vt:lpstr>7.2.5 캐니 에지 검출</vt:lpstr>
      <vt:lpstr>7.2.5 캐니 에지 검출</vt:lpstr>
      <vt:lpstr>7.2.5 캐니 에지 검출</vt:lpstr>
      <vt:lpstr>7.2.5 캐니 에지 검출</vt:lpstr>
      <vt:lpstr>7.2.5 캐니 에지 검출</vt:lpstr>
      <vt:lpstr>7.2.5 캐니 에지 검출</vt:lpstr>
      <vt:lpstr>7.3 기타 필터링 </vt:lpstr>
      <vt:lpstr>7.3.1 최댓값/최솟값 필터링 </vt:lpstr>
      <vt:lpstr>7.3.1 최댓값/최솟값 필터링 </vt:lpstr>
      <vt:lpstr>7.3.1 최댓값/최솟값 필터링 </vt:lpstr>
      <vt:lpstr>7.3.1 최댓값/최솟값 필터링 </vt:lpstr>
      <vt:lpstr>7.3.2 평균값 필터링 </vt:lpstr>
      <vt:lpstr>7.3.2 평균값 필터링 </vt:lpstr>
      <vt:lpstr>7.3.2 평균값 필터링 </vt:lpstr>
      <vt:lpstr>7.3.2 평균값 필터링 </vt:lpstr>
      <vt:lpstr>OpenCV에서 회선 수행시 경계 설정 방법</vt:lpstr>
      <vt:lpstr>7.3.3 미디언 필터링</vt:lpstr>
      <vt:lpstr>7.3.3 미디언 필터링</vt:lpstr>
      <vt:lpstr>7.3.3 미디언 필터링</vt:lpstr>
      <vt:lpstr>7.3.3 미디언 필터링</vt:lpstr>
      <vt:lpstr>7.3.4 가우시안 스무딩 필터링</vt:lpstr>
      <vt:lpstr>7.3.4 가우시안 스무딩 필터링</vt:lpstr>
      <vt:lpstr>7.3.4 가우시안 스무딩 필터링</vt:lpstr>
      <vt:lpstr>7.3.4 가우시안 스무딩 필터링</vt:lpstr>
      <vt:lpstr>7.3.4 가우시안 스무딩 필터링</vt:lpstr>
      <vt:lpstr>심화 예제 – 블러링 &amp; 캐니에지</vt:lpstr>
      <vt:lpstr>심화예제</vt:lpstr>
      <vt:lpstr>7.4 모폴로지(morphology)</vt:lpstr>
      <vt:lpstr>7.4 모폴로지(morphology)</vt:lpstr>
      <vt:lpstr>7.4.1 침식 연산 </vt:lpstr>
      <vt:lpstr>7.4.1 침식 연산 </vt:lpstr>
      <vt:lpstr>7.4.1 침식 연산 </vt:lpstr>
      <vt:lpstr>7.4.1 침식 연산 </vt:lpstr>
      <vt:lpstr>7.4.1 침식 연산 </vt:lpstr>
      <vt:lpstr>7.4.2 팽창 연산</vt:lpstr>
      <vt:lpstr>7.4.2 팽창 연산</vt:lpstr>
      <vt:lpstr>7.4.2 팽창 연산</vt:lpstr>
      <vt:lpstr>7.4.2 팽창 연산</vt:lpstr>
      <vt:lpstr>7.4.2 팽창 연산</vt:lpstr>
      <vt:lpstr>7.4.3 열림 연산과 닫힘 연산</vt:lpstr>
      <vt:lpstr>7.4.3 열림 연산과 닫힘 연산</vt:lpstr>
      <vt:lpstr>7.4.3 열림 연산과 닫힘 연산</vt:lpstr>
      <vt:lpstr>7.4.3 열림 연산과 닫힘 연산</vt:lpstr>
      <vt:lpstr>7.4.3 열림 연산과 닫힘 연산</vt:lpstr>
      <vt:lpstr>모폴로지 심화예제</vt:lpstr>
      <vt:lpstr>모폴로지 심화예제 </vt:lpstr>
      <vt:lpstr>단원 요약</vt:lpstr>
      <vt:lpstr>단원 요약</vt:lpstr>
      <vt:lpstr>단원 요약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bae22</dc:creator>
  <cp:lastModifiedBy>LEE JOHN</cp:lastModifiedBy>
  <cp:revision>1046</cp:revision>
  <dcterms:created xsi:type="dcterms:W3CDTF">2017-02-21T08:17:22Z</dcterms:created>
  <dcterms:modified xsi:type="dcterms:W3CDTF">2020-11-20T06:45:54Z</dcterms:modified>
</cp:coreProperties>
</file>